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68" r:id="rId3"/>
    <p:sldId id="258" r:id="rId4"/>
    <p:sldId id="259" r:id="rId5"/>
    <p:sldId id="267" r:id="rId6"/>
    <p:sldId id="281" r:id="rId7"/>
    <p:sldId id="280" r:id="rId8"/>
    <p:sldId id="283" r:id="rId9"/>
    <p:sldId id="262" r:id="rId10"/>
    <p:sldId id="279" r:id="rId11"/>
    <p:sldId id="284" r:id="rId12"/>
    <p:sldId id="282" r:id="rId13"/>
    <p:sldId id="257" r:id="rId14"/>
    <p:sldId id="278" r:id="rId15"/>
    <p:sldId id="271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545" autoAdjust="0"/>
  </p:normalViewPr>
  <p:slideViewPr>
    <p:cSldViewPr snapToGrid="0">
      <p:cViewPr varScale="1">
        <p:scale>
          <a:sx n="61" d="100"/>
          <a:sy n="61" d="100"/>
        </p:scale>
        <p:origin x="884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6CD26-EE9E-4F5D-96B7-66850257A4A8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AA4B8-7825-4710-8F5F-5BC83884D6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112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A4B8-7825-4710-8F5F-5BC83884D67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985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 dirty="0" smtClean="0"/>
              <a:t>GUS, 2017</a:t>
            </a:r>
          </a:p>
          <a:p>
            <a:pPr marL="228600" indent="-228600">
              <a:buAutoNum type="arabicPeriod"/>
            </a:pPr>
            <a:r>
              <a:rPr lang="pl-PL" dirty="0" smtClean="0"/>
              <a:t>Kantar </a:t>
            </a:r>
            <a:r>
              <a:rPr lang="pl-PL" dirty="0" err="1" smtClean="0"/>
              <a:t>Millward</a:t>
            </a:r>
            <a:r>
              <a:rPr lang="pl-PL" dirty="0" smtClean="0"/>
              <a:t> Brown grudzień 2016 (Badanie</a:t>
            </a:r>
            <a:r>
              <a:rPr lang="pl-PL" baseline="0" dirty="0" smtClean="0"/>
              <a:t> na zlecenie Fundacji Świętego Mikołaja, na reprezentatywnej próbie rodziców dzieci w wieku 9-20 lat)</a:t>
            </a:r>
            <a:endParaRPr lang="pl-PL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dirty="0" smtClean="0"/>
              <a:t>Instytut Statystyki Kościoła Katolickiego</a:t>
            </a:r>
            <a:r>
              <a:rPr lang="pl-PL" baseline="0" dirty="0" smtClean="0"/>
              <a:t> SAC</a:t>
            </a:r>
            <a:r>
              <a:rPr lang="pl-PL" dirty="0" smtClean="0"/>
              <a:t> 2019 </a:t>
            </a:r>
            <a:r>
              <a:rPr lang="pl-PL" dirty="0" smtClean="0"/>
              <a:t>(Badanie</a:t>
            </a:r>
            <a:r>
              <a:rPr lang="pl-PL" baseline="0" dirty="0" smtClean="0"/>
              <a:t> na zlecenie Fundacji Świętego Mikołaja, na reprezentatywnej próbie rodziców dzieci w wieku </a:t>
            </a:r>
            <a:r>
              <a:rPr lang="pl-PL" baseline="0" dirty="0" smtClean="0"/>
              <a:t>7-13 lat, których dochód na osobę nie przekraczał 1700 zł)</a:t>
            </a:r>
            <a:endParaRPr lang="pl-PL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pl-PL" dirty="0" smtClean="0"/>
          </a:p>
          <a:p>
            <a:pPr marL="228600" indent="-228600">
              <a:buAutoNum type="arabicPeriod"/>
            </a:pPr>
            <a:endParaRPr lang="pl-PL" dirty="0" smtClean="0"/>
          </a:p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A4B8-7825-4710-8F5F-5BC83884D67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009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Edyta Jungowska, Artur Andrus,</a:t>
            </a:r>
            <a:r>
              <a:rPr lang="pl-PL" baseline="0" dirty="0" smtClean="0"/>
              <a:t> Jerzy Stuhr, Franciszek Pieczka, Małgorzata Kożuchowska, Rafał Królikowski, Rafał Korzeniowski, Wojciech Waglewski, Maciej Orłoś, Wojciech Mann, Paulina </a:t>
            </a:r>
            <a:r>
              <a:rPr lang="pl-PL" baseline="0" dirty="0" err="1" smtClean="0"/>
              <a:t>Samszcz-Kurzajewska</a:t>
            </a:r>
            <a:r>
              <a:rPr lang="pl-PL" baseline="0" dirty="0" smtClean="0"/>
              <a:t>, Marek Niedźwiedzki,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A4B8-7825-4710-8F5F-5BC83884D67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080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465E-222F-40C9-BD53-5E85F5229774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98C9-E450-44E6-9492-DFD7B53A1B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62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465E-222F-40C9-BD53-5E85F5229774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98C9-E450-44E6-9492-DFD7B53A1B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769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465E-222F-40C9-BD53-5E85F5229774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98C9-E450-44E6-9492-DFD7B53A1B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0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465E-222F-40C9-BD53-5E85F5229774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98C9-E450-44E6-9492-DFD7B53A1B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598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465E-222F-40C9-BD53-5E85F5229774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98C9-E450-44E6-9492-DFD7B53A1B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86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465E-222F-40C9-BD53-5E85F5229774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98C9-E450-44E6-9492-DFD7B53A1B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0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465E-222F-40C9-BD53-5E85F5229774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98C9-E450-44E6-9492-DFD7B53A1B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5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465E-222F-40C9-BD53-5E85F5229774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98C9-E450-44E6-9492-DFD7B53A1B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43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465E-222F-40C9-BD53-5E85F5229774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98C9-E450-44E6-9492-DFD7B53A1B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420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465E-222F-40C9-BD53-5E85F5229774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98C9-E450-44E6-9492-DFD7B53A1B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689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465E-222F-40C9-BD53-5E85F5229774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98C9-E450-44E6-9492-DFD7B53A1B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471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A465E-222F-40C9-BD53-5E85F5229774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198C9-E450-44E6-9492-DFD7B53A1B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025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QX4ZDBAXfM&amp;t=11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Stypendia_sw_Miko&#322;aja_przylacz_sie_spot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"/>
            <a:ext cx="12187238" cy="6858000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812800" y="2403122"/>
            <a:ext cx="6668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solidFill>
                  <a:schemeClr val="bg1"/>
                </a:solidFill>
              </a:rPr>
              <a:t>Stypendia św. Mikołaja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8" name="PoleTekstowe 6"/>
          <p:cNvSpPr txBox="1"/>
          <p:nvPr/>
        </p:nvSpPr>
        <p:spPr>
          <a:xfrm>
            <a:off x="812800" y="3712200"/>
            <a:ext cx="6668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solidFill>
                  <a:schemeClr val="bg1"/>
                </a:solidFill>
              </a:rPr>
              <a:t>Szkoła </a:t>
            </a:r>
            <a:r>
              <a:rPr lang="pl-PL" sz="5400" dirty="0" smtClean="0">
                <a:solidFill>
                  <a:srgbClr val="FF0000"/>
                </a:solidFill>
              </a:rPr>
              <a:t>…</a:t>
            </a:r>
            <a:endParaRPr lang="pl-PL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736"/>
            <a:ext cx="15196434" cy="9982201"/>
          </a:xfrm>
          <a:prstGeom prst="rect">
            <a:avLst/>
          </a:prstGeom>
        </p:spPr>
      </p:pic>
      <p:sp>
        <p:nvSpPr>
          <p:cNvPr id="2" name="Objaśnienie prostokątne zaokrąglone 1"/>
          <p:cNvSpPr/>
          <p:nvPr/>
        </p:nvSpPr>
        <p:spPr>
          <a:xfrm>
            <a:off x="89388" y="2945703"/>
            <a:ext cx="3632200" cy="2599692"/>
          </a:xfrm>
          <a:prstGeom prst="wedgeRoundRectCallout">
            <a:avLst>
              <a:gd name="adj1" fmla="val 60809"/>
              <a:gd name="adj2" fmla="val -2606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9" name="Prostokąt 8"/>
          <p:cNvSpPr/>
          <p:nvPr/>
        </p:nvSpPr>
        <p:spPr>
          <a:xfrm>
            <a:off x="178776" y="3191282"/>
            <a:ext cx="345342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FUNDUSZE ZEBRANE W TYM ROKU SZKOLNYM ZOSTANĄ PRZEKAZANE UCZNIOM W FORMIE STYPENDIÓW W PRZYSZŁYM </a:t>
            </a:r>
            <a:r>
              <a:rPr lang="pl-PL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ROKU.</a:t>
            </a:r>
            <a:endParaRPr lang="pl-PL" b="1" dirty="0"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aśnienie prostokątne zaokrąglone 6"/>
          <p:cNvSpPr/>
          <p:nvPr/>
        </p:nvSpPr>
        <p:spPr>
          <a:xfrm>
            <a:off x="8239230" y="1099535"/>
            <a:ext cx="3701946" cy="2106496"/>
          </a:xfrm>
          <a:prstGeom prst="wedgeRoundRectCallout">
            <a:avLst>
              <a:gd name="adj1" fmla="val -60936"/>
              <a:gd name="adj2" fmla="val 32859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STYPENDYŚCI WYBRANI ZOSTANĄ PRZEZ KOMISJĘ STYPENDALNĄ W SZKOLĘ PRACUJĄCĄ W OPARCIU O REGULAMIN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54" y="-132736"/>
            <a:ext cx="5410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694038" y="1300571"/>
            <a:ext cx="9497962" cy="5100227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Wpisanie współpracy z lokalną szkołą w strategię odpowiedzialności społecznej firmy (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CSR</a:t>
            </a:r>
            <a:r>
              <a:rPr lang="pl-PL" dirty="0" smtClean="0"/>
              <a:t>)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Korzyści marketingowe</a:t>
            </a:r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logotyp </a:t>
            </a:r>
            <a:r>
              <a:rPr lang="pl-PL" dirty="0" smtClean="0"/>
              <a:t>na stronie mikolaj.org.pl/stypendia</a:t>
            </a: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l</a:t>
            </a:r>
            <a:r>
              <a:rPr lang="pl-PL" dirty="0" smtClean="0"/>
              <a:t>ogotyp na stronie internetowej szkoły (?)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dyplom do powieszenia w siedzibie firmy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…</a:t>
            </a:r>
          </a:p>
          <a:p>
            <a:endParaRPr lang="pl-PL" dirty="0"/>
          </a:p>
          <a:p>
            <a:r>
              <a:rPr lang="pl-PL" dirty="0" smtClean="0"/>
              <a:t>Budowanie kultury solidarności w firmie i zwiększenie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zaangażowania i lojalności pracowników  </a:t>
            </a:r>
          </a:p>
          <a:p>
            <a:endParaRPr lang="pl-PL" dirty="0"/>
          </a:p>
          <a:p>
            <a:r>
              <a:rPr lang="pl-PL" dirty="0" smtClean="0"/>
              <a:t>…</a:t>
            </a:r>
          </a:p>
          <a:p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148713"/>
            <a:ext cx="6403258" cy="7632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Korzyści dla firmy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5410200" cy="7239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9" y="1300571"/>
            <a:ext cx="754483" cy="75448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9" y="2705624"/>
            <a:ext cx="754483" cy="75448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8" y="4241262"/>
            <a:ext cx="754483" cy="75448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8" y="5812611"/>
            <a:ext cx="754483" cy="7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8213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48713"/>
            <a:ext cx="6403258" cy="763280"/>
          </a:xfrm>
        </p:spPr>
        <p:txBody>
          <a:bodyPr>
            <a:normAutofit fontScale="90000"/>
          </a:bodyPr>
          <a:lstStyle/>
          <a:p>
            <a:r>
              <a:rPr lang="pl-PL" altLang="pl-P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Zachęcamy do regularnego wsparcia!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589123">
            <a:off x="2269774" y="3337793"/>
            <a:ext cx="4589700" cy="3151947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 subkonta szkoły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l-PL" dirty="0" smtClean="0">
                <a:solidFill>
                  <a:srgbClr val="FF0000"/>
                </a:solidFill>
              </a:rPr>
              <a:t>……..</a:t>
            </a: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Odbiorca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>
              <a:buNone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Fundacja Świętego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Mikołaja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ul. Przesmyckiego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05-500 Piaseczno</a:t>
            </a:r>
          </a:p>
          <a:p>
            <a:pPr>
              <a:defRPr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Opis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Darowizna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stypendia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pl-PL" dirty="0" smtClean="0">
                <a:solidFill>
                  <a:srgbClr val="FF0000"/>
                </a:solidFill>
              </a:rPr>
              <a:t>….</a:t>
            </a:r>
          </a:p>
          <a:p>
            <a:pPr marL="0" indent="0">
              <a:buNone/>
              <a:defRPr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785968" y="911993"/>
            <a:ext cx="4406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rgbClr val="FF0000"/>
                </a:solidFill>
              </a:rPr>
              <a:t>Wpłacona kwota w 100% przekazywana jest na stypendia dla uczniów szkoły.</a:t>
            </a:r>
          </a:p>
          <a:p>
            <a:pPr>
              <a:defRPr/>
            </a:pPr>
            <a:endParaRPr lang="pl-PL" sz="2400" b="1" dirty="0"/>
          </a:p>
          <a:p>
            <a:pPr>
              <a:defRPr/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Fundacja Świętego Mikołaja za każde 500 zł zebrane przez szkołę dopłaci </a:t>
            </a:r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minimum 250 zł.</a:t>
            </a:r>
            <a:r>
              <a:rPr lang="pl-PL" sz="2400" b="1" dirty="0" smtClean="0"/>
              <a:t>  </a:t>
            </a:r>
            <a:endParaRPr lang="pl-PL" sz="2400" b="1" dirty="0"/>
          </a:p>
          <a:p>
            <a:endParaRPr lang="pl-PL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5410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ocdn.eu/images/pulscms/YTQ7MDMsMmU0LDAsMSwx/bf8d6c4c00bdb819635bab73bf0778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2" t="26856" r="-1"/>
          <a:stretch/>
        </p:blipFill>
        <p:spPr bwMode="auto">
          <a:xfrm>
            <a:off x="-139702" y="0"/>
            <a:ext cx="12424553" cy="789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0" y="511656"/>
            <a:ext cx="6618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KONKURS </a:t>
            </a:r>
            <a:r>
              <a:rPr lang="pl-PL" sz="4800" dirty="0" smtClean="0">
                <a:solidFill>
                  <a:srgbClr val="FF0000"/>
                </a:solidFill>
              </a:rPr>
              <a:t>SOLIDARNA SZKOŁA</a:t>
            </a:r>
            <a:endParaRPr lang="pl-PL" sz="4800" dirty="0">
              <a:solidFill>
                <a:srgbClr val="FF0000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0" y="1976284"/>
            <a:ext cx="505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Wspierając stypendia w naszej szkole zwiększasz nasze szanse w konkursie „Solidarna Szkoła” 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4020862"/>
            <a:ext cx="5825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Gala odbywa się pod honorowym patronatem Małżonki Prezydenta Pierwszej Damy RP Pani Agaty </a:t>
            </a:r>
            <a:r>
              <a:rPr lang="pl-PL" sz="2400" dirty="0" err="1">
                <a:solidFill>
                  <a:schemeClr val="bg1"/>
                </a:solidFill>
              </a:rPr>
              <a:t>Kornhauser</a:t>
            </a:r>
            <a:r>
              <a:rPr lang="pl-PL" sz="2400" dirty="0">
                <a:solidFill>
                  <a:schemeClr val="bg1"/>
                </a:solidFill>
              </a:rPr>
              <a:t>-Dudy.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135" y="0"/>
            <a:ext cx="1993716" cy="120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297197"/>
          </a:xfrm>
          <a:prstGeom prst="rect">
            <a:avLst/>
          </a:prstGeom>
        </p:spPr>
      </p:pic>
      <p:sp>
        <p:nvSpPr>
          <p:cNvPr id="5" name="Objaśnienie prostokątne zaokrąglone 4"/>
          <p:cNvSpPr/>
          <p:nvPr/>
        </p:nvSpPr>
        <p:spPr>
          <a:xfrm>
            <a:off x="2579515" y="4127500"/>
            <a:ext cx="6970964" cy="1067757"/>
          </a:xfrm>
          <a:prstGeom prst="wedgeRoundRectCallout">
            <a:avLst>
              <a:gd name="adj1" fmla="val 17472"/>
              <a:gd name="adj2" fmla="val -95361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393240" y="4325452"/>
            <a:ext cx="627388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Zapraszamy do współpracy </a:t>
            </a: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5410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aśnienie prostokątne zaokrąglone 1"/>
          <p:cNvSpPr/>
          <p:nvPr/>
        </p:nvSpPr>
        <p:spPr>
          <a:xfrm>
            <a:off x="5620288" y="1795542"/>
            <a:ext cx="5588000" cy="4639541"/>
          </a:xfrm>
          <a:prstGeom prst="wedgeRoundRectCallout">
            <a:avLst>
              <a:gd name="adj1" fmla="val -59127"/>
              <a:gd name="adj2" fmla="val 2826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034879" y="2047884"/>
            <a:ext cx="50299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Zapraszam do kontaktu.</a:t>
            </a:r>
          </a:p>
          <a:p>
            <a:pPr algn="just">
              <a:lnSpc>
                <a:spcPct val="150000"/>
              </a:lnSpc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…. – koordynator programu Stypendia św. Mikołaja w szkole ……</a:t>
            </a:r>
          </a:p>
          <a:p>
            <a:pPr algn="just">
              <a:lnSpc>
                <a:spcPct val="150000"/>
              </a:lnSpc>
            </a:pP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Mail: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….</a:t>
            </a: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Tel: ….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5410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792"/>
            <a:ext cx="6591432" cy="4734232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591432" y="1650130"/>
            <a:ext cx="5520492" cy="482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pl-PL" alt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Celem programu jest pomoc</a:t>
            </a:r>
            <a:r>
              <a:rPr lang="pl-PL" alt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alt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najbardziej </a:t>
            </a:r>
            <a:r>
              <a:rPr lang="pl-PL" altLang="pl-PL" b="1" dirty="0" smtClean="0">
                <a:solidFill>
                  <a:srgbClr val="FF0000"/>
                </a:solidFill>
              </a:rPr>
              <a:t>zaangażowanym i najzdolniejszym uczniom</a:t>
            </a:r>
            <a:r>
              <a:rPr lang="pl-PL" alt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alt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przez</a:t>
            </a:r>
            <a:r>
              <a:rPr lang="pl-PL" alt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alt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fundowanie stypendiów,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pl-PL" alt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l-PL" alt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alt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oraz budowanie </a:t>
            </a:r>
            <a:r>
              <a:rPr lang="pl-PL" altLang="pl-PL" b="1" dirty="0" smtClean="0">
                <a:solidFill>
                  <a:srgbClr val="FF0000"/>
                </a:solidFill>
              </a:rPr>
              <a:t>kultury solidarności</a:t>
            </a:r>
            <a:r>
              <a:rPr lang="pl-PL" alt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 odpowiedzialności w społecznościach lokalnych.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Bef>
                <a:spcPct val="0"/>
              </a:spcBef>
              <a:buFontTx/>
              <a:buNone/>
            </a:pPr>
            <a:endParaRPr lang="pl-PL" alt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pl-PL" alt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jest adresowany do uczniów szkół podstawowych (od 5 </a:t>
            </a:r>
            <a:r>
              <a:rPr lang="pl-PL" alt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klasy) oraz ponadpodstawowych.</a:t>
            </a:r>
            <a:endParaRPr lang="pl-PL" alt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5410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31CF-5E8A-4261-B942-7163E68FBAAA}" type="slidenum">
              <a:rPr lang="pl-PL" altLang="pl-PL"/>
              <a:pPr/>
              <a:t>3</a:t>
            </a:fld>
            <a:endParaRPr lang="pl-PL" altLang="pl-PL"/>
          </a:p>
        </p:txBody>
      </p:sp>
      <p:pic>
        <p:nvPicPr>
          <p:cNvPr id="116738" name="Picture 2" descr="Paw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786847" y="0"/>
            <a:ext cx="6405154" cy="81250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5786847" y="784727"/>
            <a:ext cx="640515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15,3%</a:t>
            </a:r>
            <a:r>
              <a:rPr lang="pl-PL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dzieci w Polsce jest zagrożonych ubóstwem, w tym </a:t>
            </a:r>
            <a:r>
              <a:rPr lang="pl-PL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4,7%</a:t>
            </a:r>
            <a:r>
              <a:rPr lang="pl-P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ubóstwem skrajnym. 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co 8 gospodarstwie domowym</a:t>
            </a:r>
            <a:r>
              <a:rPr lang="pl-PL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rodzice rezygnują z podjęcia przez dziecko zajęć </a:t>
            </a:r>
            <a:r>
              <a:rPr lang="pl-P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dodatkowych z powodu trudnych warunków </a:t>
            </a:r>
            <a:r>
              <a:rPr lang="pl-P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materialnych. 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242 zł miesięcznie </a:t>
            </a:r>
            <a:r>
              <a:rPr lang="pl-P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brakuje niezamożnym rodzicom, aby sprostać wszystkim wydatkom na edukację i rozwój jednego dziecka, zwłaszcza na naukę języków obcych oraz rozwój indywidualnego talentu. </a:t>
            </a:r>
            <a:endParaRPr lang="pl-PL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6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54" y="0"/>
            <a:ext cx="82343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1"/>
          <p:cNvSpPr>
            <a:spLocks noChangeArrowheads="1"/>
          </p:cNvSpPr>
          <p:nvPr/>
        </p:nvSpPr>
        <p:spPr bwMode="auto">
          <a:xfrm>
            <a:off x="232748" y="1633078"/>
            <a:ext cx="3386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pl-PL" alt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POZNAJ STYPENDIA ŚW. MIKOŁAJA</a:t>
            </a:r>
            <a:endParaRPr kumimoji="0" lang="pl-PL" altLang="pl-P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Obraz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4" y="3198738"/>
            <a:ext cx="3618887" cy="36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5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126"/>
            <a:ext cx="12192000" cy="8128000"/>
          </a:xfrm>
          <a:prstGeom prst="rect">
            <a:avLst/>
          </a:prstGeom>
        </p:spPr>
      </p:pic>
      <p:sp>
        <p:nvSpPr>
          <p:cNvPr id="9" name="Objaśnienie prostokątne zaokrąglone 8"/>
          <p:cNvSpPr/>
          <p:nvPr/>
        </p:nvSpPr>
        <p:spPr>
          <a:xfrm>
            <a:off x="187320" y="884904"/>
            <a:ext cx="5908679" cy="1079431"/>
          </a:xfrm>
          <a:prstGeom prst="wedgeRoundRectCallout">
            <a:avLst>
              <a:gd name="adj1" fmla="val 50798"/>
              <a:gd name="adj2" fmla="val 109390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WSPÓLNIE UFUNDUJMY STYPENDIA ZDOLNYM UCZNIOM Z RODZIN O NIEWYSOKICH DOCHODACH </a:t>
            </a:r>
            <a:endParaRPr lang="pl-PL" b="1" dirty="0"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5410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Mikolaj_logo_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827" y="4491019"/>
            <a:ext cx="13620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7" name="Text Box 17"/>
          <p:cNvSpPr txBox="1">
            <a:spLocks noChangeArrowheads="1"/>
          </p:cNvSpPr>
          <p:nvPr/>
        </p:nvSpPr>
        <p:spPr bwMode="auto">
          <a:xfrm>
            <a:off x="94571" y="2159428"/>
            <a:ext cx="1964190" cy="40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uczniowie</a:t>
            </a:r>
            <a:endParaRPr lang="pl-PL" altLang="pl-P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35" name="Text Box 20"/>
          <p:cNvSpPr txBox="1">
            <a:spLocks noChangeArrowheads="1"/>
          </p:cNvSpPr>
          <p:nvPr/>
        </p:nvSpPr>
        <p:spPr bwMode="auto">
          <a:xfrm>
            <a:off x="9869321" y="1964467"/>
            <a:ext cx="1866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szkoły</a:t>
            </a:r>
          </a:p>
        </p:txBody>
      </p:sp>
      <p:sp>
        <p:nvSpPr>
          <p:cNvPr id="17433" name="Text Box 23"/>
          <p:cNvSpPr txBox="1">
            <a:spLocks noChangeArrowheads="1"/>
          </p:cNvSpPr>
          <p:nvPr/>
        </p:nvSpPr>
        <p:spPr bwMode="auto">
          <a:xfrm>
            <a:off x="94571" y="4970789"/>
            <a:ext cx="2384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społeczność lokalna</a:t>
            </a:r>
          </a:p>
        </p:txBody>
      </p:sp>
      <p:sp>
        <p:nvSpPr>
          <p:cNvPr id="17424" name="AutoShape 25"/>
          <p:cNvSpPr>
            <a:spLocks noChangeArrowheads="1"/>
          </p:cNvSpPr>
          <p:nvPr/>
        </p:nvSpPr>
        <p:spPr bwMode="auto">
          <a:xfrm>
            <a:off x="4836011" y="2135750"/>
            <a:ext cx="2535853" cy="373573"/>
          </a:xfrm>
          <a:prstGeom prst="leftRightArrow">
            <a:avLst>
              <a:gd name="adj1" fmla="val 50000"/>
              <a:gd name="adj2" fmla="val 36129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l-PL" sz="1800" b="1">
              <a:solidFill>
                <a:srgbClr val="000000"/>
              </a:solidFill>
            </a:endParaRPr>
          </a:p>
        </p:txBody>
      </p:sp>
      <p:sp>
        <p:nvSpPr>
          <p:cNvPr id="17425" name="AutoShape 28"/>
          <p:cNvSpPr>
            <a:spLocks noChangeArrowheads="1"/>
          </p:cNvSpPr>
          <p:nvPr/>
        </p:nvSpPr>
        <p:spPr bwMode="auto">
          <a:xfrm>
            <a:off x="4924362" y="5424164"/>
            <a:ext cx="2452362" cy="395254"/>
          </a:xfrm>
          <a:prstGeom prst="leftRightArrow">
            <a:avLst>
              <a:gd name="adj1" fmla="val 50000"/>
              <a:gd name="adj2" fmla="val 36129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l-PL" sz="1800" b="1">
              <a:solidFill>
                <a:srgbClr val="000000"/>
              </a:solidFill>
            </a:endParaRPr>
          </a:p>
        </p:txBody>
      </p:sp>
      <p:sp>
        <p:nvSpPr>
          <p:cNvPr id="17426" name="AutoShape 29"/>
          <p:cNvSpPr>
            <a:spLocks noChangeArrowheads="1"/>
          </p:cNvSpPr>
          <p:nvPr/>
        </p:nvSpPr>
        <p:spPr bwMode="auto">
          <a:xfrm rot="16200000">
            <a:off x="8421211" y="3570987"/>
            <a:ext cx="1023365" cy="366901"/>
          </a:xfrm>
          <a:prstGeom prst="leftRightArrow">
            <a:avLst>
              <a:gd name="adj1" fmla="val 50000"/>
              <a:gd name="adj2" fmla="val 36129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l-PL" sz="1800" b="1">
              <a:solidFill>
                <a:srgbClr val="000000"/>
              </a:solidFill>
            </a:endParaRPr>
          </a:p>
        </p:txBody>
      </p:sp>
      <p:sp>
        <p:nvSpPr>
          <p:cNvPr id="17428" name="Text Box 35"/>
          <p:cNvSpPr txBox="1">
            <a:spLocks noChangeArrowheads="1"/>
          </p:cNvSpPr>
          <p:nvPr/>
        </p:nvSpPr>
        <p:spPr bwMode="auto">
          <a:xfrm>
            <a:off x="9869321" y="5230975"/>
            <a:ext cx="208199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portal stypendialny</a:t>
            </a:r>
          </a:p>
        </p:txBody>
      </p:sp>
      <p:sp>
        <p:nvSpPr>
          <p:cNvPr id="17430" name="Text Box 37"/>
          <p:cNvSpPr txBox="1">
            <a:spLocks noChangeArrowheads="1"/>
          </p:cNvSpPr>
          <p:nvPr/>
        </p:nvSpPr>
        <p:spPr bwMode="auto">
          <a:xfrm>
            <a:off x="8399404" y="4970789"/>
            <a:ext cx="94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1100" b="1" dirty="0">
                <a:solidFill>
                  <a:srgbClr val="000000"/>
                </a:solidFill>
              </a:rPr>
              <a:t>Stypendia Św. Mikołaja!</a:t>
            </a:r>
          </a:p>
        </p:txBody>
      </p:sp>
      <p:sp>
        <p:nvSpPr>
          <p:cNvPr id="1743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03"/>
            <a:ext cx="7019925" cy="755603"/>
          </a:xfrm>
        </p:spPr>
        <p:txBody>
          <a:bodyPr/>
          <a:lstStyle/>
          <a:p>
            <a:pPr eaLnBrk="1" hangingPunct="1"/>
            <a:r>
              <a:rPr lang="pl-PL" altLang="pl-P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Mechanizm działania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25" y="1200805"/>
            <a:ext cx="1590739" cy="159073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493" y="1934980"/>
            <a:ext cx="849620" cy="84962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26" y="1941924"/>
            <a:ext cx="768128" cy="7681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27" y="4163716"/>
            <a:ext cx="1867494" cy="1867494"/>
          </a:xfrm>
          <a:prstGeom prst="rect">
            <a:avLst/>
          </a:prstGeom>
        </p:spPr>
      </p:pic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94571" y="5631100"/>
            <a:ext cx="2244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l-PL" alt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absolwenci</a:t>
            </a:r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94571" y="6291411"/>
            <a:ext cx="2244481" cy="40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l-PL" alt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lokalny biznes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46" y="5840496"/>
            <a:ext cx="948915" cy="94891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04" y="4818044"/>
            <a:ext cx="1295319" cy="1295319"/>
          </a:xfrm>
          <a:prstGeom prst="rect">
            <a:avLst/>
          </a:prstGeom>
        </p:spPr>
      </p:pic>
      <p:sp>
        <p:nvSpPr>
          <p:cNvPr id="8" name="Strzałka w górę i w dół 7"/>
          <p:cNvSpPr/>
          <p:nvPr/>
        </p:nvSpPr>
        <p:spPr>
          <a:xfrm rot="3868143">
            <a:off x="5838061" y="2124556"/>
            <a:ext cx="408320" cy="3448955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4" name="Obraz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5410200" cy="723900"/>
          </a:xfrm>
          <a:prstGeom prst="rect">
            <a:avLst/>
          </a:prstGeom>
        </p:spPr>
      </p:pic>
      <p:sp>
        <p:nvSpPr>
          <p:cNvPr id="45" name="Text Box 35"/>
          <p:cNvSpPr txBox="1">
            <a:spLocks noChangeArrowheads="1"/>
          </p:cNvSpPr>
          <p:nvPr/>
        </p:nvSpPr>
        <p:spPr bwMode="auto">
          <a:xfrm>
            <a:off x="10084414" y="6024906"/>
            <a:ext cx="1866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pl-PL" alt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ystem dopłat</a:t>
            </a:r>
            <a:endParaRPr lang="pl-PL" altLang="pl-P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40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778602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057212" y="1091382"/>
            <a:ext cx="5134787" cy="958492"/>
          </a:xfrm>
        </p:spPr>
        <p:txBody>
          <a:bodyPr>
            <a:no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Program w szkole prowadzony jest od </a:t>
            </a:r>
            <a:r>
              <a:rPr lang="pl-PL" sz="3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…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87489" y="2733652"/>
            <a:ext cx="4874232" cy="1014207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>
                <a:solidFill>
                  <a:schemeClr val="bg1"/>
                </a:solidFill>
              </a:rPr>
              <a:t>Do tej pory przyznaliśmy  </a:t>
            </a:r>
            <a:r>
              <a:rPr lang="pl-PL" sz="3200" dirty="0" smtClean="0">
                <a:solidFill>
                  <a:srgbClr val="FF0000"/>
                </a:solidFill>
              </a:rPr>
              <a:t>… </a:t>
            </a:r>
            <a:r>
              <a:rPr lang="pl-PL" sz="3200" dirty="0" smtClean="0">
                <a:solidFill>
                  <a:schemeClr val="bg1"/>
                </a:solidFill>
              </a:rPr>
              <a:t>stypendiów.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5410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916993" y="2566219"/>
            <a:ext cx="3632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Dodaj sylwetkę stypendysty ze szkoły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258527" y="2610464"/>
            <a:ext cx="232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Dodaj foto stypendysty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5410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12125" y="63976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8FE7DE-430F-4332-B133-8B2B8AE333E8}" type="slidenum">
              <a:rPr kumimoji="0" lang="pl-PL" altLang="pl-PL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kumimoji="0" lang="pl-PL" altLang="pl-PL" sz="140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45"/>
            <a:ext cx="7728155" cy="1089529"/>
          </a:xfrm>
          <a:noFill/>
        </p:spPr>
        <p:txBody>
          <a:bodyPr wrap="square" rtlCol="0">
            <a:spAutoFit/>
          </a:bodyPr>
          <a:lstStyle/>
          <a:p>
            <a:r>
              <a:rPr lang="pl-PL" altLang="pl-P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Stypendia św. Mikołaja wspierają ambasadorzy</a:t>
            </a:r>
          </a:p>
        </p:txBody>
      </p:sp>
      <p:pic>
        <p:nvPicPr>
          <p:cNvPr id="9220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0653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150653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15113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150653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Obraz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1470025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Obraz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4638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Obraz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284638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Obraz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284638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Obraz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284638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Obraz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284638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Obraz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8623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Obraz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418623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Obraz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418306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Obraz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418306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Obraz 92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418306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Obraz 92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52608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Obraz 92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552608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Obraz 923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551815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Obraz 923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551815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Obraz 923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5" y="552608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5410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3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432</Words>
  <Application>Microsoft Office PowerPoint</Application>
  <PresentationFormat>Panoramiczny</PresentationFormat>
  <Paragraphs>75</Paragraphs>
  <Slides>15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Tahoma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Mechanizm działania</vt:lpstr>
      <vt:lpstr>Program w szkole prowadzony jest od …</vt:lpstr>
      <vt:lpstr>Prezentacja programu PowerPoint</vt:lpstr>
      <vt:lpstr>Stypendia św. Mikołaja wspierają ambasadorzy</vt:lpstr>
      <vt:lpstr>Prezentacja programu PowerPoint</vt:lpstr>
      <vt:lpstr>Prezentacja programu PowerPoint</vt:lpstr>
      <vt:lpstr>Zachęcamy do regularnego wsparcia!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Antonina Grządkowska</dc:creator>
  <cp:lastModifiedBy>Joanna</cp:lastModifiedBy>
  <cp:revision>207</cp:revision>
  <dcterms:created xsi:type="dcterms:W3CDTF">2019-04-02T08:06:25Z</dcterms:created>
  <dcterms:modified xsi:type="dcterms:W3CDTF">2020-07-24T13:21:24Z</dcterms:modified>
</cp:coreProperties>
</file>