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9"/>
  </p:notesMasterIdLst>
  <p:sldIdLst>
    <p:sldId id="256" r:id="rId2"/>
    <p:sldId id="260" r:id="rId3"/>
    <p:sldId id="292" r:id="rId4"/>
    <p:sldId id="285" r:id="rId5"/>
    <p:sldId id="261" r:id="rId6"/>
    <p:sldId id="262" r:id="rId7"/>
    <p:sldId id="263" r:id="rId8"/>
    <p:sldId id="264" r:id="rId9"/>
    <p:sldId id="266" r:id="rId10"/>
    <p:sldId id="267" r:id="rId11"/>
    <p:sldId id="293" r:id="rId12"/>
    <p:sldId id="268" r:id="rId13"/>
    <p:sldId id="310" r:id="rId14"/>
    <p:sldId id="269" r:id="rId15"/>
    <p:sldId id="270" r:id="rId16"/>
    <p:sldId id="271" r:id="rId17"/>
    <p:sldId id="273" r:id="rId18"/>
    <p:sldId id="272" r:id="rId19"/>
    <p:sldId id="318" r:id="rId20"/>
    <p:sldId id="319" r:id="rId21"/>
    <p:sldId id="320" r:id="rId22"/>
    <p:sldId id="294" r:id="rId23"/>
    <p:sldId id="290" r:id="rId24"/>
    <p:sldId id="309" r:id="rId25"/>
    <p:sldId id="314" r:id="rId26"/>
    <p:sldId id="291" r:id="rId27"/>
    <p:sldId id="274" r:id="rId28"/>
    <p:sldId id="281" r:id="rId29"/>
    <p:sldId id="295" r:id="rId30"/>
    <p:sldId id="275" r:id="rId31"/>
    <p:sldId id="296" r:id="rId32"/>
    <p:sldId id="308" r:id="rId33"/>
    <p:sldId id="282" r:id="rId34"/>
    <p:sldId id="312" r:id="rId35"/>
    <p:sldId id="315" r:id="rId36"/>
    <p:sldId id="316" r:id="rId37"/>
    <p:sldId id="317" r:id="rId38"/>
    <p:sldId id="298" r:id="rId39"/>
    <p:sldId id="300" r:id="rId40"/>
    <p:sldId id="311" r:id="rId41"/>
    <p:sldId id="302" r:id="rId42"/>
    <p:sldId id="303" r:id="rId43"/>
    <p:sldId id="304" r:id="rId44"/>
    <p:sldId id="305" r:id="rId45"/>
    <p:sldId id="307" r:id="rId46"/>
    <p:sldId id="306" r:id="rId47"/>
    <p:sldId id="299" r:id="rId48"/>
    <p:sldId id="276" r:id="rId49"/>
    <p:sldId id="277" r:id="rId50"/>
    <p:sldId id="279" r:id="rId51"/>
    <p:sldId id="280" r:id="rId52"/>
    <p:sldId id="283" r:id="rId53"/>
    <p:sldId id="284" r:id="rId54"/>
    <p:sldId id="287" r:id="rId55"/>
    <p:sldId id="288" r:id="rId56"/>
    <p:sldId id="289" r:id="rId57"/>
    <p:sldId id="313" r:id="rId5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12" autoAdjust="0"/>
    <p:restoredTop sz="94660"/>
  </p:normalViewPr>
  <p:slideViewPr>
    <p:cSldViewPr snapToGrid="0">
      <p:cViewPr varScale="1">
        <p:scale>
          <a:sx n="65" d="100"/>
          <a:sy n="65" d="100"/>
        </p:scale>
        <p:origin x="39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4D2F5-451C-4ACF-B662-3406E078C8BC}" type="datetimeFigureOut">
              <a:rPr lang="pl-PL" smtClean="0"/>
              <a:t>23.08.2022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E784B-B2DB-412E-B5E7-AD485244DE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6965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DD21-966A-417A-9037-ADB590120A8B}" type="datetime1">
              <a:rPr lang="pl-PL" smtClean="0"/>
              <a:t>23.08.2022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8573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8AD4B-4E6B-4859-8C52-49ED0996B89B}" type="datetime1">
              <a:rPr lang="pl-PL" smtClean="0"/>
              <a:t>23.08.2022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2258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7A4F4-AB20-4E84-82FD-0CBAF086AD2A}" type="datetime1">
              <a:rPr lang="pl-PL" smtClean="0"/>
              <a:t>23.08.2022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9545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0A3FF-53B9-419C-94C8-5D5429ECFE7A}" type="datetime1">
              <a:rPr lang="pl-PL" smtClean="0"/>
              <a:t>23.08.2022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5498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30"/>
            <a:ext cx="12192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DCB82-6213-4351-B1FD-BE6D2A246483}" type="datetime1">
              <a:rPr lang="pl-PL" smtClean="0"/>
              <a:t>23.08.2022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9150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0F98C-E6D8-4064-9AD0-8C70F14BF00F}" type="datetime1">
              <a:rPr lang="pl-PL" smtClean="0"/>
              <a:t>23.08.2022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60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777C1-6D4B-4E1D-AEA8-F9808516AFDA}" type="datetime1">
              <a:rPr lang="pl-PL" smtClean="0"/>
              <a:t>23.08.2022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1124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D2AE2-144F-4160-BE0A-B496AEA72DA9}" type="datetime1">
              <a:rPr lang="pl-PL" smtClean="0"/>
              <a:t>23.08.2022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5568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1730E-F40F-4A97-B24B-0252D16932BE}" type="datetime1">
              <a:rPr lang="pl-PL" smtClean="0"/>
              <a:t>23.08.2022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7397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34C79-5012-4FE2-90EA-DAE8939BDE3D}" type="datetime1">
              <a:rPr lang="pl-PL" smtClean="0"/>
              <a:t>23.08.2022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5349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4873A-7F32-43A8-8360-C5DD56485C20}" type="datetime1">
              <a:rPr lang="pl-PL" smtClean="0"/>
              <a:t>23.08.2022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7142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3809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A852C-4261-4DE2-A735-94BA408B5B68}" type="datetime1">
              <a:rPr lang="pl-PL" smtClean="0"/>
              <a:t>23.08.2022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/>
              <a:t>&lt;#&gt;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983" y="187891"/>
            <a:ext cx="2142421" cy="102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4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46"/>
            <a:ext cx="12192000" cy="6096000"/>
          </a:xfrm>
          <a:prstGeom prst="rect">
            <a:avLst/>
          </a:prstGeo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412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 smtClean="0"/>
              <a:t>Obok </a:t>
            </a:r>
            <a:r>
              <a:rPr lang="pl-PL" dirty="0"/>
              <a:t>działań na rzecz zdrowia psychicznego dzieci i </a:t>
            </a:r>
            <a:r>
              <a:rPr lang="pl-PL" dirty="0" smtClean="0"/>
              <a:t>młodzieży, </a:t>
            </a:r>
            <a:r>
              <a:rPr lang="pl-PL" dirty="0"/>
              <a:t>komplementarne i konieczne są </a:t>
            </a:r>
            <a:r>
              <a:rPr lang="pl-PL" dirty="0" smtClean="0"/>
              <a:t>także działania, </a:t>
            </a:r>
            <a:r>
              <a:rPr lang="pl-PL" dirty="0"/>
              <a:t>ukierunkowane na ważnych dla funkcjonowania młodzieży dorosłych, w szczególności na </a:t>
            </a:r>
            <a:r>
              <a:rPr lang="pl-PL" dirty="0" smtClean="0"/>
              <a:t>nauczycieli, </a:t>
            </a:r>
            <a:r>
              <a:rPr lang="pl-PL" dirty="0"/>
              <a:t>realizowane na poziomie zarówno instytucji, jak i </a:t>
            </a:r>
            <a:r>
              <a:rPr lang="pl-PL" dirty="0" smtClean="0"/>
              <a:t>jednostek.</a:t>
            </a:r>
          </a:p>
          <a:p>
            <a:pPr marL="0" indent="0" algn="r">
              <a:buNone/>
            </a:pPr>
            <a:endParaRPr lang="pl-PL" sz="1600" dirty="0"/>
          </a:p>
          <a:p>
            <a:pPr marL="0" indent="0" algn="r">
              <a:buNone/>
            </a:pPr>
            <a:endParaRPr lang="pl-PL" sz="1600" dirty="0" smtClean="0"/>
          </a:p>
          <a:p>
            <a:pPr marL="0" indent="0" algn="r">
              <a:buNone/>
            </a:pPr>
            <a:endParaRPr lang="pl-PL" sz="1600" dirty="0" smtClean="0"/>
          </a:p>
          <a:p>
            <a:pPr marL="0" indent="0" algn="r">
              <a:buNone/>
            </a:pPr>
            <a:endParaRPr lang="pl-PL" sz="1600" dirty="0"/>
          </a:p>
          <a:p>
            <a:pPr marL="0" indent="0" algn="r">
              <a:buNone/>
            </a:pPr>
            <a:r>
              <a:rPr lang="pl-PL" sz="1600" dirty="0" err="1" smtClean="0"/>
              <a:t>Pyżalski</a:t>
            </a:r>
            <a:r>
              <a:rPr lang="pl-PL" sz="1600" dirty="0"/>
              <a:t>, J. (2021). Zdrowie psychiczne i dobrostan młodych ludzi w czasie pandemii COVID-19 – przegląd najistotniejszych problemów. Dziecko Krzywdzone. Teoria, badania, praktyka, 20(2), 92–115</a:t>
            </a:r>
            <a:endParaRPr lang="pl-PL" sz="1600" dirty="0" smtClean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592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REALIZACJA PROGRAMU</a:t>
            </a:r>
            <a:endParaRPr lang="pl-P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263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flipV="1">
            <a:off x="838200" y="1779906"/>
            <a:ext cx="586339" cy="45719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endParaRPr lang="pl-PL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pl-PL" b="1" dirty="0" smtClean="0">
              <a:solidFill>
                <a:srgbClr val="FF0000"/>
              </a:solidFill>
            </a:endParaRPr>
          </a:p>
          <a:p>
            <a:pPr marL="0" indent="0" algn="r">
              <a:buNone/>
            </a:pPr>
            <a:endParaRPr lang="pl-PL" sz="1600" dirty="0"/>
          </a:p>
          <a:p>
            <a:pPr marL="0" indent="0" algn="r">
              <a:buNone/>
            </a:pPr>
            <a:endParaRPr lang="pl-PL" sz="1600" dirty="0" smtClean="0"/>
          </a:p>
          <a:p>
            <a:pPr marL="0" indent="0" algn="r">
              <a:buNone/>
            </a:pPr>
            <a:endParaRPr lang="pl-PL" sz="1600" dirty="0" smtClean="0"/>
          </a:p>
          <a:p>
            <a:pPr marL="0" indent="0" algn="r">
              <a:buNone/>
            </a:pPr>
            <a:endParaRPr lang="pl-PL" sz="1600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12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1133" y="912797"/>
            <a:ext cx="3012706" cy="4016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27" y="3518918"/>
            <a:ext cx="3535681" cy="2651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89612" y="2466617"/>
            <a:ext cx="4821290" cy="2717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7791"/>
            <a:ext cx="2514600" cy="188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174" y="2390272"/>
            <a:ext cx="2514600" cy="188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3624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l-PL" b="1" dirty="0" smtClean="0"/>
              <a:t>1 kwietnia 2022 r. Fundacja Świętego Mikołaja uruchomiła program </a:t>
            </a:r>
            <a:r>
              <a:rPr lang="pl-PL" b="1" dirty="0"/>
              <a:t>p</a:t>
            </a:r>
            <a:r>
              <a:rPr lang="pl-PL" b="1" dirty="0" smtClean="0"/>
              <a:t>omocy </a:t>
            </a:r>
            <a:r>
              <a:rPr lang="pl-PL" b="1" dirty="0"/>
              <a:t>p</a:t>
            </a:r>
            <a:r>
              <a:rPr lang="pl-PL" b="1" dirty="0" smtClean="0"/>
              <a:t>sychologicznej, który jest odpowiedzią na sygnały o nasilających się zjawiskach kryzysu psychicznego wśród uczniów w polskich szkołach i </a:t>
            </a:r>
            <a:r>
              <a:rPr lang="pl-PL" b="1" dirty="0"/>
              <a:t>realizuje </a:t>
            </a:r>
            <a:r>
              <a:rPr lang="pl-PL" b="1" dirty="0" smtClean="0"/>
              <a:t>eksperckie rekomendacje.</a:t>
            </a:r>
          </a:p>
          <a:p>
            <a:pPr marL="0" indent="0" algn="just">
              <a:buNone/>
            </a:pPr>
            <a:r>
              <a:rPr lang="pl-PL" b="1" dirty="0" smtClean="0"/>
              <a:t>W ramach programu: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b="1" dirty="0" smtClean="0">
                <a:solidFill>
                  <a:srgbClr val="FF0000"/>
                </a:solidFill>
              </a:rPr>
              <a:t>sfinansowano indywidualną diagnozę </a:t>
            </a:r>
            <a:r>
              <a:rPr lang="pl-PL" b="1" dirty="0">
                <a:solidFill>
                  <a:srgbClr val="FF0000"/>
                </a:solidFill>
              </a:rPr>
              <a:t>i </a:t>
            </a:r>
            <a:r>
              <a:rPr lang="pl-PL" b="1" dirty="0" smtClean="0">
                <a:solidFill>
                  <a:srgbClr val="FF0000"/>
                </a:solidFill>
              </a:rPr>
              <a:t>terapię 36 dzieci i  </a:t>
            </a:r>
            <a:r>
              <a:rPr lang="pl-PL" b="1" dirty="0">
                <a:solidFill>
                  <a:srgbClr val="FF0000"/>
                </a:solidFill>
              </a:rPr>
              <a:t>młodzieży z niezamożnych </a:t>
            </a:r>
            <a:r>
              <a:rPr lang="pl-PL" b="1" dirty="0" smtClean="0">
                <a:solidFill>
                  <a:srgbClr val="FF0000"/>
                </a:solidFill>
              </a:rPr>
              <a:t>rodzin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b="1" dirty="0" smtClean="0">
                <a:solidFill>
                  <a:srgbClr val="FF0000"/>
                </a:solidFill>
              </a:rPr>
              <a:t>sfinansowano 36 programów dotacyjnych w szkołach: </a:t>
            </a:r>
            <a:r>
              <a:rPr lang="pl-PL" b="1" dirty="0">
                <a:solidFill>
                  <a:srgbClr val="FF0000"/>
                </a:solidFill>
              </a:rPr>
              <a:t>profilaktycznych, terapeutycznych </a:t>
            </a:r>
            <a:r>
              <a:rPr lang="pl-PL" b="1" dirty="0" smtClean="0">
                <a:solidFill>
                  <a:srgbClr val="FF0000"/>
                </a:solidFill>
              </a:rPr>
              <a:t>lub interwencyjnych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b="1" dirty="0" smtClean="0">
                <a:solidFill>
                  <a:srgbClr val="FF0000"/>
                </a:solidFill>
              </a:rPr>
              <a:t>przeprowadzono cykliczną grupę wsparcia </a:t>
            </a:r>
            <a:r>
              <a:rPr lang="pl-PL" b="1" dirty="0">
                <a:solidFill>
                  <a:srgbClr val="FF0000"/>
                </a:solidFill>
              </a:rPr>
              <a:t>dla szkolnych psychologów i </a:t>
            </a:r>
            <a:r>
              <a:rPr lang="pl-PL" b="1" dirty="0" smtClean="0">
                <a:solidFill>
                  <a:srgbClr val="FF0000"/>
                </a:solidFill>
              </a:rPr>
              <a:t>pedagogów</a:t>
            </a:r>
          </a:p>
          <a:p>
            <a:pPr marL="0" indent="0" algn="just">
              <a:buNone/>
            </a:pPr>
            <a:endParaRPr lang="pl-PL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pl-PL" b="1" dirty="0" smtClean="0">
              <a:solidFill>
                <a:srgbClr val="FF0000"/>
              </a:solidFill>
            </a:endParaRPr>
          </a:p>
          <a:p>
            <a:pPr marL="0" indent="0" algn="r">
              <a:buNone/>
            </a:pPr>
            <a:endParaRPr lang="pl-PL" sz="1600" dirty="0"/>
          </a:p>
          <a:p>
            <a:pPr marL="0" indent="0" algn="r">
              <a:buNone/>
            </a:pPr>
            <a:endParaRPr lang="pl-PL" sz="1600" dirty="0" smtClean="0"/>
          </a:p>
          <a:p>
            <a:pPr marL="0" indent="0" algn="r">
              <a:buNone/>
            </a:pPr>
            <a:endParaRPr lang="pl-PL" sz="1600" dirty="0" smtClean="0"/>
          </a:p>
          <a:p>
            <a:pPr marL="0" indent="0" algn="r">
              <a:buNone/>
            </a:pPr>
            <a:endParaRPr lang="pl-PL" sz="1600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18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b="1" dirty="0" smtClean="0"/>
              <a:t>W ramach programu dotacyjnego dla szkół zrealizowano:</a:t>
            </a:r>
          </a:p>
          <a:p>
            <a:pPr marL="0" indent="0" algn="just">
              <a:buNone/>
            </a:pPr>
            <a:endParaRPr lang="pl-PL" b="1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b="1" dirty="0" smtClean="0">
                <a:solidFill>
                  <a:srgbClr val="FF0000"/>
                </a:solidFill>
              </a:rPr>
              <a:t>23 programy profilaktyczne, które objęły 5373 uczniów, 427 nauczycieli oraz 2675 rodziców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b="1" dirty="0" smtClean="0">
                <a:solidFill>
                  <a:srgbClr val="FF0000"/>
                </a:solidFill>
              </a:rPr>
              <a:t>12 programów terapeutycznych, które objęły 1355 uczniów, 256 nauczycieli, 593 rodziców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b="1" dirty="0" smtClean="0">
                <a:solidFill>
                  <a:srgbClr val="FF0000"/>
                </a:solidFill>
              </a:rPr>
              <a:t>1 program interwencji kryzysowej w szkole, który objął 15 uczniów i 4 rodziców potrzebujących nagłej konsultacji psychologicznej</a:t>
            </a:r>
          </a:p>
          <a:p>
            <a:pPr marL="0" indent="0" algn="just">
              <a:buNone/>
            </a:pPr>
            <a:endParaRPr lang="pl-PL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pl-PL" b="1" dirty="0" smtClean="0">
              <a:solidFill>
                <a:srgbClr val="FF0000"/>
              </a:solidFill>
            </a:endParaRPr>
          </a:p>
          <a:p>
            <a:pPr marL="0" indent="0" algn="r">
              <a:buNone/>
            </a:pPr>
            <a:endParaRPr lang="pl-PL" sz="1600" dirty="0"/>
          </a:p>
          <a:p>
            <a:pPr marL="0" indent="0" algn="r">
              <a:buNone/>
            </a:pPr>
            <a:endParaRPr lang="pl-PL" sz="1600" dirty="0" smtClean="0"/>
          </a:p>
          <a:p>
            <a:pPr marL="0" indent="0" algn="r">
              <a:buNone/>
            </a:pPr>
            <a:endParaRPr lang="pl-PL" sz="1600" dirty="0" smtClean="0"/>
          </a:p>
          <a:p>
            <a:pPr marL="0" indent="0" algn="r">
              <a:buNone/>
            </a:pPr>
            <a:endParaRPr lang="pl-PL" sz="1600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251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4186187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b="1" dirty="0" smtClean="0"/>
              <a:t>Łącznie dotacyjny program pomocy </a:t>
            </a:r>
            <a:r>
              <a:rPr lang="pl-PL" b="1" dirty="0"/>
              <a:t>p</a:t>
            </a:r>
            <a:r>
              <a:rPr lang="pl-PL" b="1" dirty="0" smtClean="0"/>
              <a:t>sychologicznej dla szkół objął działaniami:</a:t>
            </a:r>
          </a:p>
          <a:p>
            <a:pPr marL="0" indent="0" algn="just">
              <a:buNone/>
            </a:pPr>
            <a:endParaRPr lang="pl-PL" b="1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b="1" dirty="0" smtClean="0">
                <a:solidFill>
                  <a:srgbClr val="FF0000"/>
                </a:solidFill>
              </a:rPr>
              <a:t>6743 uczniów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b="1" dirty="0" smtClean="0">
                <a:solidFill>
                  <a:srgbClr val="FF0000"/>
                </a:solidFill>
              </a:rPr>
              <a:t>683 nauczycieli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b="1" dirty="0" smtClean="0">
                <a:solidFill>
                  <a:srgbClr val="FF0000"/>
                </a:solidFill>
              </a:rPr>
              <a:t>3272 rodziców</a:t>
            </a:r>
          </a:p>
          <a:p>
            <a:pPr marL="0" indent="0" algn="just">
              <a:buNone/>
            </a:pPr>
            <a:endParaRPr lang="pl-PL" b="1" dirty="0" smtClean="0">
              <a:solidFill>
                <a:srgbClr val="FF0000"/>
              </a:solidFill>
            </a:endParaRPr>
          </a:p>
          <a:p>
            <a:pPr marL="0" indent="0" algn="r">
              <a:buNone/>
            </a:pPr>
            <a:endParaRPr lang="pl-PL" sz="1600" dirty="0"/>
          </a:p>
          <a:p>
            <a:pPr marL="0" indent="0" algn="r">
              <a:buNone/>
            </a:pPr>
            <a:endParaRPr lang="pl-PL" sz="1600" dirty="0" smtClean="0"/>
          </a:p>
          <a:p>
            <a:pPr marL="0" indent="0" algn="r">
              <a:buNone/>
            </a:pPr>
            <a:endParaRPr lang="pl-PL" sz="1600" dirty="0" smtClean="0"/>
          </a:p>
          <a:p>
            <a:pPr marL="0" indent="0" algn="r">
              <a:buNone/>
            </a:pPr>
            <a:endParaRPr lang="pl-PL" sz="1600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15</a:t>
            </a:fld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605" y="2245279"/>
            <a:ext cx="3459433" cy="259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406" y="1648850"/>
            <a:ext cx="3444194" cy="2583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206" y="3971308"/>
            <a:ext cx="4083811" cy="2373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755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b="1" dirty="0" smtClean="0"/>
              <a:t>ŁĄCZNA KWOTA OD FUNDACJI ŚWIĘTEGO MIKOŁAJA PRZEKAZANA SZKOŁOM NA DZIAŁANIA W RAMACH PROGRAMU POMOCY PSYCHOLOGICZNEJ WYNIOSŁA</a:t>
            </a:r>
          </a:p>
          <a:p>
            <a:pPr marL="0" indent="0" algn="ctr">
              <a:buNone/>
            </a:pPr>
            <a:r>
              <a:rPr lang="pl-PL" sz="6000" b="1" dirty="0" smtClean="0">
                <a:solidFill>
                  <a:srgbClr val="FF0000"/>
                </a:solidFill>
              </a:rPr>
              <a:t>372 200 ZŁ</a:t>
            </a:r>
          </a:p>
          <a:p>
            <a:pPr marL="0" indent="0" algn="ctr">
              <a:buNone/>
            </a:pPr>
            <a:endParaRPr lang="pl-PL" b="1" dirty="0" smtClean="0"/>
          </a:p>
          <a:p>
            <a:pPr algn="ctr">
              <a:buFont typeface="Wingdings" panose="05000000000000000000" pitchFamily="2" charset="2"/>
              <a:buChar char="Ø"/>
            </a:pPr>
            <a:r>
              <a:rPr lang="pl-PL" b="1" dirty="0" smtClean="0"/>
              <a:t>Działania profilaktyczne wsparto kwotą </a:t>
            </a:r>
            <a:r>
              <a:rPr lang="pl-PL" b="1" dirty="0" smtClean="0">
                <a:solidFill>
                  <a:srgbClr val="FF0000"/>
                </a:solidFill>
              </a:rPr>
              <a:t>198 000 zł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pl-PL" b="1" dirty="0" smtClean="0"/>
              <a:t>Działania terapeutyczne wsparto kwotą </a:t>
            </a:r>
            <a:r>
              <a:rPr lang="pl-PL" b="1" dirty="0" smtClean="0">
                <a:solidFill>
                  <a:srgbClr val="FF0000"/>
                </a:solidFill>
              </a:rPr>
              <a:t>172 000 zł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pl-PL" b="1" dirty="0" smtClean="0"/>
              <a:t>Działania interwencyjne wsparto kwotą </a:t>
            </a:r>
            <a:r>
              <a:rPr lang="pl-PL" b="1" dirty="0" smtClean="0">
                <a:solidFill>
                  <a:srgbClr val="FF0000"/>
                </a:solidFill>
              </a:rPr>
              <a:t>2 000 zł</a:t>
            </a:r>
          </a:p>
          <a:p>
            <a:pPr marL="0" indent="0" algn="ctr">
              <a:buNone/>
            </a:pPr>
            <a:endParaRPr lang="pl-PL" b="1" dirty="0" smtClean="0">
              <a:solidFill>
                <a:srgbClr val="FF0000"/>
              </a:solidFill>
            </a:endParaRPr>
          </a:p>
          <a:p>
            <a:pPr algn="ctr">
              <a:buFont typeface="Wingdings" panose="05000000000000000000" pitchFamily="2" charset="2"/>
              <a:buChar char="Ø"/>
            </a:pPr>
            <a:endParaRPr lang="pl-PL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pl-PL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pl-PL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pl-PL" sz="1600" dirty="0"/>
          </a:p>
          <a:p>
            <a:pPr marL="0" indent="0" algn="just">
              <a:buNone/>
            </a:pPr>
            <a:endParaRPr lang="pl-PL" sz="1600" dirty="0" smtClean="0"/>
          </a:p>
          <a:p>
            <a:pPr marL="0" indent="0" algn="just">
              <a:buNone/>
            </a:pPr>
            <a:endParaRPr lang="pl-PL" sz="1600" dirty="0" smtClean="0"/>
          </a:p>
          <a:p>
            <a:pPr marL="0" indent="0" algn="just">
              <a:buNone/>
            </a:pPr>
            <a:endParaRPr lang="pl-PL" sz="1600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16</a:t>
            </a:fld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22" y="3030159"/>
            <a:ext cx="2157665" cy="215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0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b="1" dirty="0" smtClean="0"/>
              <a:t>W RAMACH PROGRAMU UCZNIOWIE W KRYZYSIE LUB TACY, KTÓRZY WYMAGALI PILNEJ DIAGNOZY, INTERWENCJI LUB WSPARCIA OTRZYMALI FINANSOWANIE KONSULTACJI I TERAPII NA KWOTĘ</a:t>
            </a:r>
          </a:p>
          <a:p>
            <a:pPr marL="0" indent="0" algn="ctr">
              <a:buNone/>
            </a:pPr>
            <a:r>
              <a:rPr lang="pl-PL" sz="6000" b="1" dirty="0" smtClean="0">
                <a:solidFill>
                  <a:srgbClr val="FF0000"/>
                </a:solidFill>
              </a:rPr>
              <a:t>137 920 ZŁ</a:t>
            </a:r>
          </a:p>
          <a:p>
            <a:pPr marL="0" indent="0" algn="ctr">
              <a:buNone/>
            </a:pPr>
            <a:endParaRPr lang="pl-PL" b="1" dirty="0" smtClean="0"/>
          </a:p>
          <a:p>
            <a:pPr algn="r">
              <a:buFont typeface="Wingdings" panose="05000000000000000000" pitchFamily="2" charset="2"/>
              <a:buChar char="Ø"/>
            </a:pPr>
            <a:r>
              <a:rPr lang="pl-PL" b="1" dirty="0" smtClean="0">
                <a:solidFill>
                  <a:srgbClr val="FF0000"/>
                </a:solidFill>
              </a:rPr>
              <a:t> </a:t>
            </a:r>
            <a:r>
              <a:rPr lang="pl-PL" b="1" dirty="0" smtClean="0"/>
              <a:t>pomoc indywidualna obejmuje cykle psychoterapii, </a:t>
            </a:r>
            <a:br>
              <a:rPr lang="pl-PL" b="1" dirty="0" smtClean="0"/>
            </a:br>
            <a:r>
              <a:rPr lang="pl-PL" b="1" dirty="0" smtClean="0"/>
              <a:t>konsultacje psychiatryczne, terapię Integracji Sensorycznej, hipoterapię</a:t>
            </a:r>
            <a:r>
              <a:rPr lang="pl-PL" b="1" dirty="0"/>
              <a:t> </a:t>
            </a:r>
            <a:r>
              <a:rPr lang="pl-PL" b="1" dirty="0" smtClean="0"/>
              <a:t>i inne, oraz toczyć się będzie do grudnia 2022 r.</a:t>
            </a:r>
          </a:p>
          <a:p>
            <a:pPr marL="0" indent="0" algn="ctr">
              <a:buNone/>
            </a:pPr>
            <a:endParaRPr lang="pl-PL" b="1" dirty="0" smtClean="0">
              <a:solidFill>
                <a:srgbClr val="FF0000"/>
              </a:solidFill>
            </a:endParaRPr>
          </a:p>
          <a:p>
            <a:pPr algn="ctr">
              <a:buFont typeface="Wingdings" panose="05000000000000000000" pitchFamily="2" charset="2"/>
              <a:buChar char="Ø"/>
            </a:pPr>
            <a:endParaRPr lang="pl-PL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pl-PL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pl-PL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pl-PL" sz="1600" dirty="0"/>
          </a:p>
          <a:p>
            <a:pPr marL="0" indent="0" algn="just">
              <a:buNone/>
            </a:pPr>
            <a:endParaRPr lang="pl-PL" sz="1600" dirty="0" smtClean="0"/>
          </a:p>
          <a:p>
            <a:pPr marL="0" indent="0" algn="just">
              <a:buNone/>
            </a:pPr>
            <a:endParaRPr lang="pl-PL" sz="1600" dirty="0" smtClean="0"/>
          </a:p>
          <a:p>
            <a:pPr marL="0" indent="0" algn="just">
              <a:buNone/>
            </a:pPr>
            <a:endParaRPr lang="pl-PL" sz="1600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17</a:t>
            </a:fld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70" y="3030159"/>
            <a:ext cx="2157665" cy="215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1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b="1" dirty="0" smtClean="0"/>
              <a:t>Psychologom i pedagogom szkolnym umożliwiono bezpłatny udział w </a:t>
            </a:r>
            <a:r>
              <a:rPr lang="pl-PL" b="1" dirty="0" err="1" smtClean="0"/>
              <a:t>superwizyjnej</a:t>
            </a:r>
            <a:r>
              <a:rPr lang="pl-PL" b="1" dirty="0" smtClean="0"/>
              <a:t> grupie wsparcia. Spotkania prowadziła psycholożka, certyfikowana  trenerka, </a:t>
            </a:r>
            <a:r>
              <a:rPr lang="pl-PL" b="1" dirty="0" err="1" smtClean="0"/>
              <a:t>tutorka</a:t>
            </a:r>
            <a:r>
              <a:rPr lang="pl-PL" b="1" dirty="0" smtClean="0"/>
              <a:t> i </a:t>
            </a:r>
            <a:r>
              <a:rPr lang="pl-PL" b="1" dirty="0" err="1" smtClean="0"/>
              <a:t>superwizorka</a:t>
            </a:r>
            <a:r>
              <a:rPr lang="pl-PL" b="1" dirty="0" smtClean="0"/>
              <a:t>. </a:t>
            </a:r>
          </a:p>
          <a:p>
            <a:pPr marL="0" indent="0" algn="just">
              <a:buNone/>
            </a:pPr>
            <a:endParaRPr lang="pl-PL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pl-PL" b="1" dirty="0" smtClean="0">
                <a:solidFill>
                  <a:srgbClr val="FF0000"/>
                </a:solidFill>
              </a:rPr>
              <a:t>Przeprowadzono 11 zamkniętych </a:t>
            </a:r>
            <a:br>
              <a:rPr lang="pl-PL" b="1" dirty="0" smtClean="0">
                <a:solidFill>
                  <a:srgbClr val="FF0000"/>
                </a:solidFill>
              </a:rPr>
            </a:br>
            <a:r>
              <a:rPr lang="pl-PL" b="1" dirty="0" smtClean="0">
                <a:solidFill>
                  <a:srgbClr val="FF0000"/>
                </a:solidFill>
              </a:rPr>
              <a:t>sesji grupowych dla kameralnej grupy</a:t>
            </a:r>
          </a:p>
          <a:p>
            <a:pPr marL="0" indent="0" algn="r">
              <a:buNone/>
            </a:pPr>
            <a:endParaRPr lang="pl-PL" sz="1600" dirty="0"/>
          </a:p>
          <a:p>
            <a:pPr marL="0" indent="0" algn="r">
              <a:buNone/>
            </a:pPr>
            <a:endParaRPr lang="pl-PL" sz="1600" dirty="0" smtClean="0"/>
          </a:p>
          <a:p>
            <a:pPr marL="0" indent="0" algn="r">
              <a:buNone/>
            </a:pPr>
            <a:endParaRPr lang="pl-PL" sz="1600" dirty="0" smtClean="0"/>
          </a:p>
          <a:p>
            <a:pPr marL="0" indent="0" algn="r">
              <a:buNone/>
            </a:pPr>
            <a:endParaRPr lang="pl-PL" sz="1600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18</a:t>
            </a:fld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127" y="3343709"/>
            <a:ext cx="3777673" cy="283325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8575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 smtClean="0"/>
              <a:t>Na zajęciach uczestniczki miały okazję </a:t>
            </a:r>
            <a:endParaRPr lang="pl-PL" b="1" dirty="0"/>
          </a:p>
          <a:p>
            <a:pPr marL="0" indent="0">
              <a:buNone/>
            </a:pPr>
            <a:r>
              <a:rPr lang="pl-PL" b="1" dirty="0"/>
              <a:t>•	</a:t>
            </a:r>
            <a:r>
              <a:rPr lang="pl-PL" b="1" dirty="0" smtClean="0"/>
              <a:t>podzielić </a:t>
            </a:r>
            <a:r>
              <a:rPr lang="pl-PL" b="1" dirty="0"/>
              <a:t>się aktualnymi uczuciami i </a:t>
            </a:r>
            <a:r>
              <a:rPr lang="pl-PL" b="1" dirty="0" smtClean="0"/>
              <a:t>potrzebami</a:t>
            </a:r>
            <a:endParaRPr lang="pl-PL" b="1" dirty="0"/>
          </a:p>
          <a:p>
            <a:pPr marL="0" indent="0">
              <a:buNone/>
            </a:pPr>
            <a:r>
              <a:rPr lang="pl-PL" b="1" dirty="0"/>
              <a:t>•	</a:t>
            </a:r>
            <a:r>
              <a:rPr lang="pl-PL" b="1" dirty="0" smtClean="0"/>
              <a:t>wziąć udział w </a:t>
            </a:r>
            <a:r>
              <a:rPr lang="pl-PL" b="1" dirty="0" err="1" smtClean="0"/>
              <a:t>superwizyji</a:t>
            </a:r>
            <a:r>
              <a:rPr lang="pl-PL" b="1" dirty="0" smtClean="0"/>
              <a:t> w </a:t>
            </a:r>
            <a:r>
              <a:rPr lang="pl-PL" b="1" dirty="0"/>
              <a:t>modelu Action </a:t>
            </a:r>
            <a:r>
              <a:rPr lang="pl-PL" b="1" dirty="0" smtClean="0"/>
              <a:t>Learning polegającym na  omówieniu konkretnych przypadków </a:t>
            </a:r>
            <a:r>
              <a:rPr lang="pl-PL" b="1" dirty="0"/>
              <a:t>i </a:t>
            </a:r>
            <a:r>
              <a:rPr lang="pl-PL" b="1" dirty="0" smtClean="0"/>
              <a:t>realizującym </a:t>
            </a:r>
            <a:r>
              <a:rPr lang="pl-PL" b="1" dirty="0"/>
              <a:t>indywidualne cele i potrzeby uczestniczek,</a:t>
            </a:r>
          </a:p>
          <a:p>
            <a:pPr marL="0" indent="0">
              <a:buNone/>
            </a:pPr>
            <a:r>
              <a:rPr lang="pl-PL" b="1" dirty="0"/>
              <a:t>•	</a:t>
            </a:r>
            <a:r>
              <a:rPr lang="pl-PL" b="1" dirty="0" smtClean="0"/>
              <a:t>pogłębionej pracy nad konkretnymi zagadnieniami</a:t>
            </a:r>
          </a:p>
          <a:p>
            <a:pPr marL="0" indent="0" algn="r">
              <a:buNone/>
            </a:pPr>
            <a:endParaRPr lang="pl-PL" sz="1600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236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  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4000" dirty="0" smtClean="0"/>
          </a:p>
          <a:p>
            <a:pPr marL="0" indent="0" algn="ctr">
              <a:buNone/>
            </a:pPr>
            <a:r>
              <a:rPr lang="pl-PL" sz="4000" b="1" dirty="0" smtClean="0"/>
              <a:t>RAPORT Z DOTACYJNEGO PROGRAMU POMOCY PSYCHOLOGICZNEJ DLA SZKÓŁ</a:t>
            </a:r>
          </a:p>
          <a:p>
            <a:pPr marL="0" indent="0" algn="ctr">
              <a:buNone/>
            </a:pPr>
            <a:r>
              <a:rPr lang="pl-PL" sz="4000" b="1" dirty="0" smtClean="0"/>
              <a:t>FUNDACJI ŚWIĘTEGO MIKOŁAJA</a:t>
            </a:r>
          </a:p>
          <a:p>
            <a:pPr marL="0" indent="0" algn="ctr">
              <a:buNone/>
            </a:pPr>
            <a:r>
              <a:rPr lang="pl-PL" sz="4000" b="1" dirty="0" smtClean="0"/>
              <a:t>KWIECIEŃ – CZERWIEC 2022 R</a:t>
            </a:r>
            <a:r>
              <a:rPr lang="pl-PL" sz="4000" dirty="0" smtClean="0"/>
              <a:t>.</a:t>
            </a:r>
            <a:endParaRPr lang="pl-PL" sz="4000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298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 smtClean="0"/>
              <a:t>Uczestniczki grupy pracowały nad problemami:</a:t>
            </a:r>
            <a:endParaRPr lang="pl-PL" b="1" dirty="0"/>
          </a:p>
          <a:p>
            <a:pPr marL="0" indent="0">
              <a:buNone/>
            </a:pPr>
            <a:r>
              <a:rPr lang="pl-PL" b="1" dirty="0" smtClean="0"/>
              <a:t>- przeciwdziałania </a:t>
            </a:r>
            <a:r>
              <a:rPr lang="pl-PL" b="1" dirty="0"/>
              <a:t>wypaleniu zawodowemu,</a:t>
            </a:r>
          </a:p>
          <a:p>
            <a:pPr marL="0" indent="0">
              <a:buNone/>
            </a:pPr>
            <a:r>
              <a:rPr lang="pl-PL" b="1" dirty="0"/>
              <a:t>- </a:t>
            </a:r>
            <a:r>
              <a:rPr lang="pl-PL" b="1" dirty="0" smtClean="0"/>
              <a:t>regulacji </a:t>
            </a:r>
            <a:r>
              <a:rPr lang="pl-PL" b="1" dirty="0"/>
              <a:t>emocji,</a:t>
            </a:r>
          </a:p>
          <a:p>
            <a:pPr marL="0" indent="0">
              <a:buNone/>
            </a:pPr>
            <a:r>
              <a:rPr lang="pl-PL" b="1" dirty="0" smtClean="0"/>
              <a:t>- radzenia </a:t>
            </a:r>
            <a:r>
              <a:rPr lang="pl-PL" b="1" dirty="0"/>
              <a:t>sobie ze stresem,</a:t>
            </a:r>
          </a:p>
          <a:p>
            <a:pPr marL="0" indent="0">
              <a:buNone/>
            </a:pPr>
            <a:r>
              <a:rPr lang="pl-PL" b="1" dirty="0"/>
              <a:t>- </a:t>
            </a:r>
            <a:r>
              <a:rPr lang="pl-PL" b="1" dirty="0" smtClean="0"/>
              <a:t>poświęcenia i stawiania granic,</a:t>
            </a:r>
            <a:endParaRPr lang="pl-PL" b="1" dirty="0"/>
          </a:p>
          <a:p>
            <a:pPr>
              <a:buFontTx/>
              <a:buChar char="-"/>
            </a:pPr>
            <a:r>
              <a:rPr lang="pl-PL" b="1" dirty="0" smtClean="0"/>
              <a:t>przemocy </a:t>
            </a:r>
            <a:r>
              <a:rPr lang="pl-PL" b="1" dirty="0"/>
              <a:t>w rodzinie i </a:t>
            </a:r>
            <a:r>
              <a:rPr lang="pl-PL" b="1" dirty="0" smtClean="0"/>
              <a:t>koncepcji </a:t>
            </a:r>
            <a:r>
              <a:rPr lang="pl-PL" b="1" dirty="0"/>
              <a:t>„trójkąta dramatycznego</a:t>
            </a:r>
            <a:r>
              <a:rPr lang="pl-PL" b="1" dirty="0" smtClean="0"/>
              <a:t>”</a:t>
            </a:r>
          </a:p>
          <a:p>
            <a:pPr marL="0" indent="0">
              <a:buNone/>
            </a:pPr>
            <a:r>
              <a:rPr lang="pl-PL" b="1" dirty="0" smtClean="0"/>
              <a:t>Pracowano także nad narzędziami </a:t>
            </a:r>
            <a:r>
              <a:rPr lang="pl-PL" b="1" dirty="0" err="1" smtClean="0"/>
              <a:t>tutorskimi</a:t>
            </a:r>
            <a:r>
              <a:rPr lang="pl-PL" b="1" dirty="0" smtClean="0"/>
              <a:t> przydatnymi do pracy pedagogicznej i wychowawczej.</a:t>
            </a:r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endParaRPr lang="pl-PL" sz="1600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85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 smtClean="0"/>
              <a:t>W ocenie </a:t>
            </a:r>
            <a:r>
              <a:rPr lang="pl-PL" b="1" dirty="0" err="1" smtClean="0"/>
              <a:t>superwizorki</a:t>
            </a:r>
            <a:r>
              <a:rPr lang="pl-PL" b="1" dirty="0" smtClean="0"/>
              <a:t> prowadzącej grupę wsparcia większość </a:t>
            </a:r>
            <a:r>
              <a:rPr lang="pl-PL" b="1" dirty="0"/>
              <a:t>uczestniczek </a:t>
            </a:r>
            <a:r>
              <a:rPr lang="pl-PL" b="1" dirty="0" smtClean="0"/>
              <a:t>podniosła </a:t>
            </a:r>
            <a:r>
              <a:rPr lang="pl-PL" b="1" dirty="0"/>
              <a:t>poziom swoich kompetencji zawodowych, a także </a:t>
            </a:r>
            <a:r>
              <a:rPr lang="pl-PL" b="1" dirty="0" smtClean="0"/>
              <a:t>zyskała </a:t>
            </a:r>
            <a:r>
              <a:rPr lang="pl-PL" b="1" dirty="0"/>
              <a:t>nowe metody w obszarze radzenia sobie z emocjami, stawiania granic czy mądrego dbania o </a:t>
            </a:r>
            <a:r>
              <a:rPr lang="pl-PL" b="1" dirty="0" smtClean="0"/>
              <a:t>siebie.</a:t>
            </a:r>
          </a:p>
          <a:p>
            <a:pPr marL="0" indent="0">
              <a:buNone/>
            </a:pPr>
            <a:r>
              <a:rPr lang="pl-PL" b="1" dirty="0" smtClean="0"/>
              <a:t>Doświadczenie grupy wsparcia dowodzi sensu pracy </a:t>
            </a:r>
            <a:r>
              <a:rPr lang="pl-PL" b="1" dirty="0"/>
              <a:t>z grupą </a:t>
            </a:r>
            <a:r>
              <a:rPr lang="pl-PL" b="1" dirty="0" smtClean="0"/>
              <a:t>nauczycielek. </a:t>
            </a:r>
            <a:endParaRPr lang="pl-PL" sz="2400" b="1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445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DZIAŁANIA W SZKOŁACH</a:t>
            </a:r>
            <a:endParaRPr lang="pl-P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848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23</a:t>
            </a:fld>
            <a:endParaRPr lang="pl-PL"/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987" y="1414912"/>
            <a:ext cx="4500613" cy="3366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45" y="1568916"/>
            <a:ext cx="3494399" cy="2620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536" y="1570691"/>
            <a:ext cx="2987040" cy="224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860" y="4042611"/>
            <a:ext cx="2855920" cy="2141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864" y="4127695"/>
            <a:ext cx="2778067" cy="2083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336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428890" cy="406016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pl-PL" b="1" dirty="0" smtClean="0"/>
              <a:t>Ponad połowa szkół biorących udział w programie pomocy </a:t>
            </a:r>
            <a:r>
              <a:rPr lang="pl-PL" b="1" dirty="0"/>
              <a:t>p</a:t>
            </a:r>
            <a:r>
              <a:rPr lang="pl-PL" b="1" dirty="0" smtClean="0"/>
              <a:t>sychologicznej znajduje się w miejscowościach liczących poniżej 10 tys. mieszkańców, część na terenach wiejskich. Blisko 2/3 biorących udział w programie szkół znajduje się w miejscowościach liczących poniżej 20 tys. mieszkańców.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l-PL" b="1" dirty="0" smtClean="0"/>
              <a:t>W programie wzięło udział 19 szkół podstawowych i 17 ponadpodstawowych.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l-PL" b="1" dirty="0" smtClean="0"/>
              <a:t>Program pomocy </a:t>
            </a:r>
            <a:r>
              <a:rPr lang="pl-PL" b="1" dirty="0"/>
              <a:t>p</a:t>
            </a:r>
            <a:r>
              <a:rPr lang="pl-PL" b="1" dirty="0" smtClean="0"/>
              <a:t>sychologicznej objął szkoły w dwunastu województwach Polski. </a:t>
            </a:r>
            <a:endParaRPr lang="pl-PL" b="1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57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7197436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pl-PL" b="1" dirty="0" smtClean="0"/>
              <a:t>Program pomocy </a:t>
            </a:r>
            <a:r>
              <a:rPr lang="pl-PL" b="1" dirty="0"/>
              <a:t>p</a:t>
            </a:r>
            <a:r>
              <a:rPr lang="pl-PL" b="1" dirty="0" smtClean="0"/>
              <a:t>sychologicznej dla szkół umożliwiał zaprojektowanie działań odpowiadających konkretnym potrzebom danej społeczności szkolnej.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l-PL" b="1" dirty="0" smtClean="0"/>
              <a:t>W wielu szkołach przeprowadzono działania szeroko zakrojone, warsztaty obejmujące całą społeczność szkolną albo duże jej segmenty. Przykładem może </a:t>
            </a:r>
            <a:r>
              <a:rPr lang="pl-PL" b="1" dirty="0"/>
              <a:t>być Szkoła Podstawowa z Oddziałami </a:t>
            </a:r>
            <a:r>
              <a:rPr lang="pl-PL" b="1" dirty="0" smtClean="0"/>
              <a:t>Integracyjnymi w Łapczycy, gdzie w grupach dzielonych wiekowo uczniowie całej szkoły uczestniczyli w warsztatach bądź teatrzykach profilaktycznych.</a:t>
            </a: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25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408832"/>
            <a:ext cx="2850574" cy="2137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297" y="3980873"/>
            <a:ext cx="2928121" cy="2196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6244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6871636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2400" b="1" dirty="0" smtClean="0"/>
              <a:t>Program pomocy </a:t>
            </a:r>
            <a:r>
              <a:rPr lang="pl-PL" sz="2400" b="1" dirty="0"/>
              <a:t>p</a:t>
            </a:r>
            <a:r>
              <a:rPr lang="pl-PL" sz="2400" b="1" dirty="0" smtClean="0"/>
              <a:t>sychologicznej dla szkół umożliwiał zaprojektowanie działań odpowiadających konkretnym potrzebom danej społeczności szkolnej.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400" b="1" dirty="0" smtClean="0"/>
              <a:t>W wielu szkołach przeprowadzono działania dedykowane wybranej grupie uczniów, którzy potrzebowali specjalnego wsparcia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400" b="1" dirty="0" smtClean="0"/>
              <a:t>W małych grupach odbywały się zajęcia hipoterapii, arteterapii, terapii ruchem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400" b="1" dirty="0" smtClean="0"/>
              <a:t>Szkoła Podstawowa w Kożuchowie zorganizowała cykliczną grupę wsparcia dla dzieci z Ukrainy</a:t>
            </a:r>
          </a:p>
          <a:p>
            <a:pPr marL="0" indent="0">
              <a:buNone/>
            </a:pPr>
            <a:endParaRPr lang="pl-PL" sz="2400" b="1" dirty="0" smtClean="0"/>
          </a:p>
          <a:p>
            <a:pPr marL="0" indent="0">
              <a:buNone/>
            </a:pPr>
            <a:endParaRPr lang="pl-PL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sz="2400" dirty="0" smtClean="0"/>
          </a:p>
          <a:p>
            <a:pPr marL="0" indent="0">
              <a:buNone/>
            </a:pPr>
            <a:endParaRPr lang="pl-PL" sz="2400" dirty="0" smtClean="0"/>
          </a:p>
          <a:p>
            <a:pPr marL="0" indent="0">
              <a:buNone/>
            </a:pPr>
            <a:endParaRPr lang="pl-PL" sz="2400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26</a:t>
            </a:fld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664" y="1388989"/>
            <a:ext cx="3027028" cy="2270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793475"/>
            <a:ext cx="3119582" cy="2339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059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7150768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b="1" dirty="0" smtClean="0"/>
              <a:t>W ramach działań profilaktycznych szkoły zrealizowały: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b="1" dirty="0" smtClean="0"/>
              <a:t>warsztaty radzenia sobie ze stresem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b="1" dirty="0"/>
              <a:t>z</a:t>
            </a:r>
            <a:r>
              <a:rPr lang="pl-PL" b="1" dirty="0" smtClean="0"/>
              <a:t>ajęcia dotyczące opierania się presji rówieśniczej</a:t>
            </a:r>
            <a:endParaRPr lang="pl-PL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pl-PL" b="1" dirty="0"/>
              <a:t>z</a:t>
            </a:r>
            <a:r>
              <a:rPr lang="pl-PL" b="1" dirty="0" smtClean="0"/>
              <a:t>ajęcia dotyczące przemocy </a:t>
            </a:r>
            <a:r>
              <a:rPr lang="pl-PL" b="1" dirty="0"/>
              <a:t>rówieśniczej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(</a:t>
            </a:r>
            <a:r>
              <a:rPr lang="pl-PL" b="1" dirty="0"/>
              <a:t>w tym także hejtu w I</a:t>
            </a:r>
            <a:r>
              <a:rPr lang="pl-PL" b="1" dirty="0" smtClean="0"/>
              <a:t>nternecie)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b="1" dirty="0" smtClean="0"/>
              <a:t>Warsztaty </a:t>
            </a:r>
            <a:r>
              <a:rPr lang="pl-PL" b="1" dirty="0" err="1" smtClean="0"/>
              <a:t>psychoedukacyjne</a:t>
            </a:r>
            <a:endParaRPr lang="pl-PL" b="1" dirty="0" smtClean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27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564" y="1396270"/>
            <a:ext cx="2620236" cy="3502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971" y="3953169"/>
            <a:ext cx="1517232" cy="2029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906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915427"/>
            <a:ext cx="5321968" cy="4261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 smtClean="0"/>
              <a:t>W ramach działań profilaktycznych szkoły zrealizowały: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b="1" dirty="0" smtClean="0"/>
              <a:t>Warsztaty „Relacji bez przemocy”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b="1" dirty="0" smtClean="0"/>
              <a:t>Warsztaty z profilaktyki </a:t>
            </a:r>
            <a:r>
              <a:rPr lang="pl-PL" b="1" dirty="0"/>
              <a:t>uzależnień, w tym uzależnień od urządzeń cyfrowych</a:t>
            </a:r>
            <a:r>
              <a:rPr lang="pl-PL" b="1" dirty="0" smtClean="0"/>
              <a:t>”</a:t>
            </a:r>
          </a:p>
          <a:p>
            <a:pPr>
              <a:buFont typeface="Wingdings" panose="05000000000000000000" pitchFamily="2" charset="2"/>
              <a:buChar char="Ø"/>
            </a:pPr>
            <a:endParaRPr lang="pl-PL" b="1" dirty="0" smtClean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28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168" y="1357162"/>
            <a:ext cx="3333549" cy="2500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555966"/>
            <a:ext cx="3449053" cy="2586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811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5783981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b="1" dirty="0" smtClean="0"/>
              <a:t>W ramach działań profilaktycznych szkoły zrealizowały: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b="1" dirty="0"/>
              <a:t>t</a:t>
            </a:r>
            <a:r>
              <a:rPr lang="pl-PL" b="1" dirty="0" smtClean="0"/>
              <a:t>reningi pamięci, koncentracji i uwagi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b="1" dirty="0"/>
              <a:t>warsztaty zarządzania </a:t>
            </a:r>
            <a:r>
              <a:rPr lang="pl-PL" b="1" dirty="0" smtClean="0"/>
              <a:t>czasem </a:t>
            </a:r>
            <a:endParaRPr lang="pl-PL" b="1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b="1" dirty="0"/>
              <a:t>warsztaty efektywnej nauki i planowania </a:t>
            </a:r>
            <a:r>
              <a:rPr lang="pl-PL" b="1" dirty="0" smtClean="0"/>
              <a:t>pracy</a:t>
            </a:r>
            <a:endParaRPr lang="pl-PL" dirty="0" smtClean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29</a:t>
            </a:fld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345" y="1376413"/>
            <a:ext cx="3641558" cy="2731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781" y="3918093"/>
            <a:ext cx="3131419" cy="2348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229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DIAGNOZA I REKOMENDACJE</a:t>
            </a:r>
            <a:endParaRPr lang="pl-P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866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1" y="1825625"/>
            <a:ext cx="5636172" cy="425986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b="1" dirty="0" smtClean="0"/>
              <a:t>W ramach działań terapeutycznych szkoły zrealizowały: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b="1" dirty="0"/>
              <a:t>w</a:t>
            </a:r>
            <a:r>
              <a:rPr lang="pl-PL" b="1" dirty="0" smtClean="0"/>
              <a:t>arsztaty integracyjne</a:t>
            </a:r>
            <a:endParaRPr lang="pl-PL" b="1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b="1" dirty="0"/>
              <a:t>w</a:t>
            </a:r>
            <a:r>
              <a:rPr lang="pl-PL" b="1" dirty="0" smtClean="0"/>
              <a:t>arsztaty mające na celu podniesienie samooceny uczniów oraz wzmocnienie poczucia </a:t>
            </a:r>
            <a:r>
              <a:rPr lang="pl-PL" b="1" dirty="0"/>
              <a:t>własnej </a:t>
            </a:r>
            <a:r>
              <a:rPr lang="pl-PL" b="1" dirty="0" smtClean="0"/>
              <a:t>wartości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b="1" dirty="0" smtClean="0"/>
              <a:t>Trening Umiejętności Społecznych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30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444" y="752408"/>
            <a:ext cx="2861912" cy="2146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348" y="2236737"/>
            <a:ext cx="3079652" cy="4119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35905" y="4069447"/>
            <a:ext cx="1882340" cy="2509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817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1" y="1825625"/>
            <a:ext cx="6217118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b="1" dirty="0" smtClean="0"/>
              <a:t>W ramach działań terapeutycznych szkoły zrealizowały: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/>
              <a:t>warsztaty efektywnej </a:t>
            </a:r>
            <a:r>
              <a:rPr lang="pl-PL" b="1" dirty="0" smtClean="0"/>
              <a:t>komunikacji</a:t>
            </a:r>
            <a:endParaRPr lang="pl-PL" b="1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/>
              <a:t>warsztaty pracy w </a:t>
            </a:r>
            <a:r>
              <a:rPr lang="pl-PL" b="1" dirty="0" smtClean="0"/>
              <a:t>grupie</a:t>
            </a:r>
            <a:endParaRPr lang="pl-PL" b="1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/>
              <a:t>treningi rozwiązywania </a:t>
            </a:r>
            <a:r>
              <a:rPr lang="pl-PL" b="1" dirty="0" smtClean="0"/>
              <a:t>konfliktów</a:t>
            </a:r>
            <a:endParaRPr lang="pl-PL" b="1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/>
              <a:t>warsztaty nazywania </a:t>
            </a:r>
            <a:r>
              <a:rPr lang="pl-PL" b="1" dirty="0" smtClean="0"/>
              <a:t>uczuć</a:t>
            </a:r>
            <a:endParaRPr lang="pl-PL" b="1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31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462" y="1414914"/>
            <a:ext cx="3707895" cy="2473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316" y="4086717"/>
            <a:ext cx="3217008" cy="2145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805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1" y="1825625"/>
            <a:ext cx="362792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 smtClean="0"/>
              <a:t>W ramach działań terapeutycznych szkoły zrealizowały: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b="1" dirty="0"/>
              <a:t>w</a:t>
            </a:r>
            <a:r>
              <a:rPr lang="pl-PL" b="1" dirty="0" smtClean="0"/>
              <a:t>arsztaty </a:t>
            </a:r>
            <a:r>
              <a:rPr lang="pl-PL" b="1" dirty="0" err="1" smtClean="0"/>
              <a:t>dramowe</a:t>
            </a:r>
            <a:endParaRPr lang="pl-PL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pl-PL" b="1" dirty="0" smtClean="0"/>
              <a:t>muzykoterapię</a:t>
            </a:r>
            <a:endParaRPr lang="pl-PL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pl-PL" b="1" dirty="0" smtClean="0"/>
              <a:t>relaksację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b="1" dirty="0" smtClean="0"/>
              <a:t>hipoterapię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b="1" dirty="0" err="1" smtClean="0"/>
              <a:t>dogoterapię</a:t>
            </a:r>
            <a:endParaRPr lang="pl-PL" b="1" dirty="0" smtClean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32</a:t>
            </a:fld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04" y="1414914"/>
            <a:ext cx="3795980" cy="2839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387" y="2256735"/>
            <a:ext cx="2864549" cy="3846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7686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1" y="1758248"/>
            <a:ext cx="5909108" cy="43152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b="1" dirty="0" smtClean="0"/>
              <a:t>W ramach działań terapeutycznych szkoły zrealizowały: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b="1" dirty="0"/>
              <a:t>t</a:t>
            </a:r>
            <a:r>
              <a:rPr lang="pl-PL" b="1" dirty="0" smtClean="0"/>
              <a:t>reningi pracy z ciałem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b="1" dirty="0" smtClean="0"/>
              <a:t>zajęcia arteterapii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b="1" dirty="0" smtClean="0"/>
              <a:t>zajęcia </a:t>
            </a:r>
            <a:r>
              <a:rPr lang="pl-PL" b="1" dirty="0" err="1" smtClean="0"/>
              <a:t>bajkoterapii</a:t>
            </a:r>
            <a:endParaRPr lang="pl-PL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pl-PL" b="1" dirty="0"/>
              <a:t>s</a:t>
            </a:r>
            <a:r>
              <a:rPr lang="pl-PL" b="1" dirty="0" smtClean="0"/>
              <a:t>zeroką gamę warsztatów promujących postawy prozdrowotne.</a:t>
            </a: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33</a:t>
            </a:fld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730" y="889118"/>
            <a:ext cx="2514600" cy="188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66" y="2461393"/>
            <a:ext cx="3747436" cy="2810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806" y="4653548"/>
            <a:ext cx="2081864" cy="1561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564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758249"/>
            <a:ext cx="10607565" cy="127924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b="1" dirty="0" smtClean="0"/>
              <a:t>Szkoły zapraszały do współpracy zewnętrzne firmy bądź korzystały z dodatkowych dyżurów psychologów i pedagogów szkolnych.</a:t>
            </a:r>
            <a:endParaRPr lang="pl-PL" b="1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34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24" y="2764221"/>
            <a:ext cx="5005666" cy="2821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781" y="2764221"/>
            <a:ext cx="2142364" cy="2864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83686"/>
            <a:ext cx="2536474" cy="1902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7572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758249"/>
            <a:ext cx="10607565" cy="321314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b="1" dirty="0"/>
              <a:t>Koordynator p</a:t>
            </a:r>
            <a:r>
              <a:rPr lang="pl-PL" b="1" dirty="0" smtClean="0"/>
              <a:t>rogramu w Zespole </a:t>
            </a:r>
            <a:r>
              <a:rPr lang="pl-PL" b="1" dirty="0"/>
              <a:t>S</a:t>
            </a:r>
            <a:r>
              <a:rPr lang="pl-PL" b="1" dirty="0" smtClean="0"/>
              <a:t>zkół Mundurowo-Technicznych w Ostrowi:</a:t>
            </a:r>
          </a:p>
          <a:p>
            <a:pPr marL="0" indent="0" algn="just">
              <a:buNone/>
            </a:pPr>
            <a:r>
              <a:rPr lang="pl-PL" b="1" dirty="0" smtClean="0"/>
              <a:t>„</a:t>
            </a:r>
            <a:r>
              <a:rPr lang="pl-PL" b="1" i="1" dirty="0" smtClean="0"/>
              <a:t>Szkoła </a:t>
            </a:r>
            <a:r>
              <a:rPr lang="pl-PL" b="1" i="1" dirty="0"/>
              <a:t>nie dysponuje psychologiem, natomiast pedagog jest obecny w placówce 2 godziny w tygodniu, dlatego też wsparcie przez fachowców z zewnątrz ma wpływ na zmniejszenie </a:t>
            </a:r>
            <a:r>
              <a:rPr lang="pl-PL" b="1" i="1" dirty="0" err="1"/>
              <a:t>zachowań</a:t>
            </a:r>
            <a:r>
              <a:rPr lang="pl-PL" b="1" i="1" dirty="0"/>
              <a:t> ryzykownych wśród młodych ludzi. Dzięki współpracy z Fundacją Magnificat wzrosło zaufanie młodzieży do prowadzących zajęcia, ale również do kadry </a:t>
            </a:r>
            <a:r>
              <a:rPr lang="pl-PL" b="1" i="1" dirty="0" smtClean="0"/>
              <a:t>szkoły</a:t>
            </a:r>
            <a:r>
              <a:rPr lang="pl-PL" b="1" dirty="0" smtClean="0"/>
              <a:t>”.</a:t>
            </a:r>
          </a:p>
          <a:p>
            <a:pPr marL="0" indent="0" algn="just">
              <a:buNone/>
            </a:pPr>
            <a:endParaRPr lang="pl-PL" b="1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223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758248"/>
            <a:ext cx="10607565" cy="361253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b="1" dirty="0"/>
              <a:t>Koordynator p</a:t>
            </a:r>
            <a:r>
              <a:rPr lang="pl-PL" b="1" dirty="0" smtClean="0"/>
              <a:t>rogramu w Szkole Podstawowej w Liśniku Dużym:</a:t>
            </a:r>
          </a:p>
          <a:p>
            <a:pPr marL="0" indent="0" algn="just">
              <a:buNone/>
            </a:pPr>
            <a:r>
              <a:rPr lang="pl-PL" b="1" dirty="0" smtClean="0"/>
              <a:t>„</a:t>
            </a:r>
            <a:r>
              <a:rPr lang="pl-PL" b="1" i="1" dirty="0" smtClean="0"/>
              <a:t>Podczas </a:t>
            </a:r>
            <a:r>
              <a:rPr lang="pl-PL" b="1" i="1" dirty="0"/>
              <a:t>spotkania z panią Aldoną </a:t>
            </a:r>
            <a:r>
              <a:rPr lang="pl-PL" b="1" i="1" dirty="0" smtClean="0"/>
              <a:t>z Ośrodka </a:t>
            </a:r>
            <a:r>
              <a:rPr lang="pl-PL" b="1" i="1" dirty="0"/>
              <a:t>Terapii Uzależnień w Kraśniku uczniowie mieli </a:t>
            </a:r>
            <a:r>
              <a:rPr lang="pl-PL" b="1" i="1" dirty="0" smtClean="0"/>
              <a:t>możliwość </a:t>
            </a:r>
            <a:r>
              <a:rPr lang="pl-PL" b="1" i="1" dirty="0"/>
              <a:t>wysłuchania specjalisty pracującego z dziećmi i </a:t>
            </a:r>
            <a:r>
              <a:rPr lang="pl-PL" b="1" i="1" dirty="0" smtClean="0"/>
              <a:t>młodzieżą. </a:t>
            </a:r>
            <a:r>
              <a:rPr lang="pl-PL" b="1" i="1" dirty="0"/>
              <a:t>Terapeutka opowiedziała uczniom o konkretnych przypadkach uzależnień behawioralnych i ich wpływie na życie młodego </a:t>
            </a:r>
            <a:r>
              <a:rPr lang="pl-PL" b="1" i="1" dirty="0" smtClean="0"/>
              <a:t>człowieka. </a:t>
            </a:r>
            <a:r>
              <a:rPr lang="pl-PL" b="1" i="1" dirty="0"/>
              <a:t>Dowiedzieli </a:t>
            </a:r>
            <a:r>
              <a:rPr lang="pl-PL" b="1" i="1" dirty="0" smtClean="0"/>
              <a:t>się również, </a:t>
            </a:r>
            <a:r>
              <a:rPr lang="pl-PL" b="1" i="1" dirty="0"/>
              <a:t>jakie skutki </a:t>
            </a:r>
            <a:r>
              <a:rPr lang="pl-PL" b="1" i="1" dirty="0" smtClean="0"/>
              <a:t>wywołują uzależnienia</a:t>
            </a:r>
            <a:r>
              <a:rPr lang="pl-PL" b="1" i="1" dirty="0"/>
              <a:t>. </a:t>
            </a:r>
            <a:r>
              <a:rPr lang="pl-PL" b="1" i="1" dirty="0" smtClean="0"/>
              <a:t>Chętnie </a:t>
            </a:r>
            <a:r>
              <a:rPr lang="pl-PL" b="1" i="1" dirty="0"/>
              <a:t>zadawali pytania, aktywnie uczestniczyli w zajęciach. Otrzymali również informacje, </a:t>
            </a:r>
            <a:r>
              <a:rPr lang="pl-PL" b="1" i="1" dirty="0" smtClean="0"/>
              <a:t>gdzie mogą </a:t>
            </a:r>
            <a:r>
              <a:rPr lang="pl-PL" b="1" i="1" dirty="0"/>
              <a:t>w swoim rejonie </a:t>
            </a:r>
            <a:r>
              <a:rPr lang="pl-PL" b="1" i="1" dirty="0" smtClean="0"/>
              <a:t>zgłosić się </a:t>
            </a:r>
            <a:r>
              <a:rPr lang="pl-PL" b="1" i="1" dirty="0"/>
              <a:t>po pomoc i wsparcie do </a:t>
            </a:r>
            <a:r>
              <a:rPr lang="pl-PL" b="1" i="1" dirty="0" smtClean="0"/>
              <a:t>specjalisty</a:t>
            </a:r>
            <a:r>
              <a:rPr lang="pl-PL" b="1" dirty="0" smtClean="0"/>
              <a:t>.”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555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758248"/>
            <a:ext cx="10607565" cy="423264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b="1" dirty="0"/>
              <a:t>Koordynator p</a:t>
            </a:r>
            <a:r>
              <a:rPr lang="pl-PL" b="1" dirty="0" smtClean="0"/>
              <a:t>rogramu w LO w Dębicy:</a:t>
            </a:r>
          </a:p>
          <a:p>
            <a:pPr marL="0" indent="0" algn="just">
              <a:buNone/>
            </a:pPr>
            <a:r>
              <a:rPr lang="pl-PL" sz="2000" i="1" dirty="0" smtClean="0"/>
              <a:t>„Podczas dodatkowego 40 </a:t>
            </a:r>
            <a:r>
              <a:rPr lang="pl-PL" sz="2000" i="1" dirty="0"/>
              <a:t>godzinnego dyżuru </a:t>
            </a:r>
            <a:r>
              <a:rPr lang="pl-PL" sz="2000" i="1" dirty="0" smtClean="0"/>
              <a:t>pedagoga szkolnego </a:t>
            </a:r>
            <a:r>
              <a:rPr lang="pl-PL" sz="2000" i="1" dirty="0"/>
              <a:t>przeprowadzono rozmowy z uczniami oraz rodzicami, którzy znaleźli się w trudnej sytuacji i mieli potrzebę skorzystania ze specjalistycznego wsparcia. Byli to uczniowie, zmagający się z różnego rodzaju problemami osobistymi jak i szkolnymi. Pomocą zostali objęci również uczniowie z Ukrainy uczący się w naszej szkole i mający trudną sytuację materialną. Dyżur odbywał się popołudniami, po zakończeniu pracy szkoły, co ośmielało uczniów i sprzyjało korzystaniu ze wsparcia</a:t>
            </a:r>
            <a:r>
              <a:rPr lang="pl-PL" sz="2000" i="1" dirty="0" smtClean="0"/>
              <a:t>.</a:t>
            </a:r>
            <a:endParaRPr lang="pl-PL" sz="2000" i="1" dirty="0"/>
          </a:p>
          <a:p>
            <a:pPr marL="0" indent="0" algn="just">
              <a:buNone/>
            </a:pPr>
            <a:endParaRPr lang="pl-PL" sz="2000" b="1" i="1" dirty="0"/>
          </a:p>
          <a:p>
            <a:pPr marL="0" indent="0" algn="just">
              <a:buNone/>
            </a:pPr>
            <a:r>
              <a:rPr lang="pl-PL" sz="2000" b="1" i="1" dirty="0"/>
              <a:t>Szybka interwencja powodowała, że uczniowie nie pogłębiali stanów depresyjnych tylko w miarę możliwości rozwiązywali problemy i otrzymywali pomoc. Uczyli się, że mogą być twórcami swojego życia, </a:t>
            </a:r>
            <a:r>
              <a:rPr lang="pl-PL" sz="2000" b="1" i="1" dirty="0" smtClean="0"/>
              <a:t>a </a:t>
            </a:r>
            <a:r>
              <a:rPr lang="pl-PL" sz="2000" b="1" i="1" dirty="0"/>
              <a:t>nie ofiarami. Otrzymywali wsparcie i wzmocnienie poprzez wskazówki. Czasami pomocne było  tylko to, że zostali w odpowiednim czasie wysłuchani</a:t>
            </a:r>
            <a:r>
              <a:rPr lang="pl-PL" sz="2000" b="1" dirty="0" smtClean="0"/>
              <a:t>.” </a:t>
            </a:r>
            <a:endParaRPr lang="pl-PL" sz="2000" b="1" dirty="0"/>
          </a:p>
          <a:p>
            <a:pPr marL="0" indent="0" algn="just">
              <a:buNone/>
            </a:pPr>
            <a:endParaRPr lang="pl-PL" b="1" dirty="0" smtClean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200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Koordynatorzy o programie</a:t>
            </a:r>
            <a:br>
              <a:rPr lang="pl-PL" dirty="0" smtClean="0"/>
            </a:br>
            <a:endParaRPr lang="pl-P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501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66" y="1383565"/>
            <a:ext cx="3868135" cy="2901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39</a:t>
            </a:fld>
            <a:endParaRPr lang="pl-PL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580" y="2773005"/>
            <a:ext cx="6112628" cy="3445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846" y="520356"/>
            <a:ext cx="3487554" cy="2615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884" y="3542922"/>
            <a:ext cx="4218034" cy="2813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56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  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/>
              <a:t>B</a:t>
            </a:r>
            <a:r>
              <a:rPr lang="pl-PL" dirty="0" smtClean="0"/>
              <a:t>adania nad kondycją psychiczną dzieci i młodzieży w Polsce przynoszą alarmujące wyniki. Okres pandemii wiele problemów zaostrzył, ale już wcześniej eksperci zajmujący się tematyką zdrowia psychicznego informowali o rosnących wskaźnikach kryzysu u młodzieży. </a:t>
            </a:r>
          </a:p>
          <a:p>
            <a:pPr marL="0" indent="0" algn="just">
              <a:buNone/>
            </a:pPr>
            <a:r>
              <a:rPr lang="pl-PL" dirty="0" smtClean="0"/>
              <a:t>Polska </a:t>
            </a:r>
            <a:r>
              <a:rPr lang="pl-PL" dirty="0"/>
              <a:t>jest w czołówce Europy pod względem liczby </a:t>
            </a:r>
            <a:r>
              <a:rPr lang="pl-PL" dirty="0" smtClean="0"/>
              <a:t>samobójstw wśród małoletnich. Rosnącą tendencję obserwuje się od 2017 r., kiedy liczba samobójstw osób w wieku 7-18 </a:t>
            </a:r>
            <a:r>
              <a:rPr lang="pl-PL" dirty="0"/>
              <a:t>lat </a:t>
            </a:r>
            <a:r>
              <a:rPr lang="pl-PL" dirty="0" smtClean="0"/>
              <a:t>wyniosła 730. </a:t>
            </a:r>
            <a:r>
              <a:rPr lang="pl-PL" dirty="0">
                <a:solidFill>
                  <a:srgbClr val="FF0000"/>
                </a:solidFill>
              </a:rPr>
              <a:t>W</a:t>
            </a:r>
            <a:r>
              <a:rPr lang="pl-PL" dirty="0" smtClean="0">
                <a:solidFill>
                  <a:srgbClr val="FF0000"/>
                </a:solidFill>
              </a:rPr>
              <a:t> 2021 r. odnotowano 1496 samobójstw w tej grupie wiekowej, co oznacza dwukrotny wzrost w stosunku do 2017 </a:t>
            </a:r>
            <a:r>
              <a:rPr lang="pl-PL" dirty="0" smtClean="0"/>
              <a:t>r. Główną przyczyną zamachów samobójczych są </a:t>
            </a:r>
            <a:r>
              <a:rPr lang="pl-PL" dirty="0"/>
              <a:t>choroba </a:t>
            </a:r>
            <a:r>
              <a:rPr lang="pl-PL" dirty="0" smtClean="0"/>
              <a:t>psychiczna lub zaburzenia </a:t>
            </a:r>
            <a:r>
              <a:rPr lang="pl-PL" dirty="0"/>
              <a:t>psychiczne.</a:t>
            </a: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886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40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92205" y="1690688"/>
            <a:ext cx="2405513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l-PL" dirty="0" smtClean="0"/>
              <a:t>Pani Anna; </a:t>
            </a:r>
            <a:r>
              <a:rPr lang="pl-PL" dirty="0"/>
              <a:t>Zespół Szkół Leśnych w Rucianem-Nidzie</a:t>
            </a:r>
          </a:p>
          <a:p>
            <a:pPr marL="0" indent="0">
              <a:buNone/>
            </a:pPr>
            <a:r>
              <a:rPr lang="pl-PL" i="1" dirty="0" smtClean="0"/>
              <a:t>Z </a:t>
            </a:r>
            <a:r>
              <a:rPr lang="pl-PL" i="1" dirty="0"/>
              <a:t>realizacji projektu jesteśmy bardzo zadowoleni. Dzięki warsztatom dla  nauczycieli i rodziców poziom wiedzy zdecydowanie wzrósł dzięki czemu współpraca będzie zdecydowanie efektywniejsza. Natychmiast po skończonych zajęciach pojawiła się bardzo czytelna informacja zwrotna "potrzebujemy więcej takich </a:t>
            </a:r>
            <a:r>
              <a:rPr lang="pl-PL" i="1" dirty="0" smtClean="0"/>
              <a:t>spotkań!</a:t>
            </a:r>
            <a:endParaRPr lang="pl-PL" i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723" y="1342802"/>
            <a:ext cx="4288115" cy="3207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008" y="3635710"/>
            <a:ext cx="1791812" cy="2406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8610601" y="1342802"/>
            <a:ext cx="20468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Pani Marzena, Długosiodło</a:t>
            </a:r>
          </a:p>
          <a:p>
            <a:endParaRPr lang="pl-PL" sz="2000" dirty="0"/>
          </a:p>
          <a:p>
            <a:r>
              <a:rPr lang="pl-PL" sz="2000" i="1" dirty="0"/>
              <a:t>Poprzez rozwój umiejętności społecznych uczniowie coraz lepiej radzą sobie z wyzwaniami, jakie stawia im aktualna rzeczywistość</a:t>
            </a:r>
          </a:p>
        </p:txBody>
      </p:sp>
    </p:spTree>
    <p:extLst>
      <p:ext uri="{BB962C8B-B14F-4D97-AF65-F5344CB8AC3E}">
        <p14:creationId xmlns:p14="http://schemas.microsoft.com/office/powerpoint/2010/main" val="112472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41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92205" y="1690688"/>
            <a:ext cx="3262161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l-PL" dirty="0" smtClean="0"/>
              <a:t>Pani Marta; SP w Jedliczu</a:t>
            </a:r>
          </a:p>
          <a:p>
            <a:pPr marL="0" indent="0">
              <a:buNone/>
            </a:pPr>
            <a:r>
              <a:rPr lang="pl-PL" i="1" dirty="0" smtClean="0"/>
              <a:t>Bardzo </a:t>
            </a:r>
            <a:r>
              <a:rPr lang="pl-PL" i="1" dirty="0"/>
              <a:t>dziękujemy  Fundacji za  umożliwienie naszym uczniom udziału w profesjonalnie przygotowanych warsztatach. Po trudnym okresie pandemii oraz w obliczu wojny na Ukrainie młodzież coraz trudniej radzi sobie z emocjami. Niestety, nie każdy może liczyć na wsparcie specjalistów. Dzięki Wam objęliśmy  wsparciem bardzo dużą grupę uczniów. Bardzo,  bardzo dziękujemy! To nieoceniona pomoc! Życzymy dużo sił w pozyskiwaniu funduszy na kolejne przedsięwzięcia! Robicie dobrą robotę dla naszych dzieciaków! </a:t>
            </a:r>
            <a:endParaRPr lang="pl-PL" i="1" dirty="0" smtClean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650" y="1607419"/>
            <a:ext cx="2288968" cy="3060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587" y="1607419"/>
            <a:ext cx="3088670" cy="4129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186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42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92205" y="1690688"/>
            <a:ext cx="3790001" cy="3911326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pl-PL" sz="4000" b="1" dirty="0" smtClean="0"/>
              <a:t>Pan Marceli; LO w Olsztynie</a:t>
            </a:r>
          </a:p>
          <a:p>
            <a:pPr marL="0" indent="0">
              <a:buNone/>
            </a:pPr>
            <a:r>
              <a:rPr lang="pl-PL" sz="4000" i="1" dirty="0"/>
              <a:t>W mojej ocenie zajęcia przyniosły oczekiwane efekty, Oczywiście nie u wszystkich, bo były osoby, które uważały, że jest nudno. Nie mniej dość sporo osób chciało przyjść jeszcze raz do </a:t>
            </a:r>
            <a:r>
              <a:rPr lang="pl-PL" sz="4000" i="1" dirty="0" smtClean="0"/>
              <a:t>innych </a:t>
            </a:r>
            <a:r>
              <a:rPr lang="pl-PL" sz="4000" i="1" dirty="0"/>
              <a:t>grup - co jest bardzo budujące.</a:t>
            </a:r>
          </a:p>
          <a:p>
            <a:pPr marL="0" indent="0">
              <a:buNone/>
            </a:pPr>
            <a:r>
              <a:rPr lang="pl-PL" sz="4000" i="1" dirty="0" smtClean="0"/>
              <a:t>Młodzież </a:t>
            </a:r>
            <a:r>
              <a:rPr lang="pl-PL" sz="4000" i="1" dirty="0"/>
              <a:t>pisała do prowadzącej, dzielili się doświadczeniami, więc to pokazuje, iż coś dla siebie wzięli.</a:t>
            </a:r>
          </a:p>
          <a:p>
            <a:pPr marL="0" indent="0">
              <a:buNone/>
            </a:pPr>
            <a:r>
              <a:rPr lang="pl-PL" sz="4000" i="1" dirty="0"/>
              <a:t>Na plus z całą pewnością była atmosfera na zajęciach oraz sama forma ich prowadzenia. Sam uczestniczyłem w jednym warsztacie i podczas relaksacji tak się odprężyłem, że zasnąłem na 15 minut :)</a:t>
            </a:r>
          </a:p>
          <a:p>
            <a:pPr marL="0" indent="0">
              <a:buNone/>
            </a:pPr>
            <a:r>
              <a:rPr lang="pl-PL" sz="4000" i="1" dirty="0"/>
              <a:t>Ogólne wrażenia dobre.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710" y="765590"/>
            <a:ext cx="2959821" cy="526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7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43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1" y="1303283"/>
            <a:ext cx="3606248" cy="496088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pl-PL" sz="3400" dirty="0" smtClean="0"/>
              <a:t>Pani Katarzyna, LO Nazaretanek w Warszawie</a:t>
            </a:r>
          </a:p>
          <a:p>
            <a:pPr marL="0" indent="0">
              <a:buNone/>
            </a:pPr>
            <a:r>
              <a:rPr lang="pl-PL" sz="3400" i="1" dirty="0"/>
              <a:t>Dzięki realizacji działania udało się objąć pomocą psychoplogiczno-pedagogiczną;150 uczennic szkoły średniej, 50 nauczycieli uczących młodzież, odbyły się dwa stacjonarne szkolenia nauczycieli,  10 zajęć z zakresu muzykoterapii, choreoterapii, cykliczne warsztaty rozładowania napięć,  odbyły się trzy wykłady tematyczne. Nasze główne założenia obejmowały specjalistyczne konsultacje psychologiczno-pedagogiczne, wsparcie indywidualne rodziców, nauczycieli,  wsparcie indywidualne i grupowe dzieci i młodzieży. W efekcie uzyskanego wsparcia dorośli odzyskiwali poczucie wpływu na to co dzieje się z ich dziećmi, uczniami,  lepiej rozumieli przyczyny trudności dzieci, co pomagało poradzić sobie z trudnymi uczuciami towarzyszącymi dzieciom. Uczniowie nabyli wiedzę na temat radzenia sobie w sposób konstruktywny z napięciem emocjonalnym w okresie adolescencji.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914" y="459197"/>
            <a:ext cx="3157086" cy="2367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6892" y="2190176"/>
            <a:ext cx="2898016" cy="2173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624" y="1707123"/>
            <a:ext cx="2783417" cy="2087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352" y="3278831"/>
            <a:ext cx="2680841" cy="2010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52" y="4248518"/>
            <a:ext cx="1809627" cy="1357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166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44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92205" y="1690688"/>
            <a:ext cx="3339163" cy="359358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pl-PL" dirty="0" smtClean="0"/>
              <a:t>Pani Katarzyna, SP Nazaretanek w Warszawie</a:t>
            </a:r>
          </a:p>
          <a:p>
            <a:pPr marL="0" indent="0">
              <a:buNone/>
            </a:pPr>
            <a:r>
              <a:rPr lang="pl-PL" i="1" dirty="0"/>
              <a:t>Najwspanialsze w tej pracy jest to, że podczas właśnie takich rundek możemy przysłuchiwać się jak dzieci nawzajem starają się sobie pomóc. Wymyślają co można zrobić w danej sytuacji i najbardziej satysfakcjonujące dla nas jest to, że ich pomysły obecnie zaczynają odbiegać od tego co powiedziałyby na początku realizacji warsztatów. Nie mówimy tu o jakimś przełomie. To są małe kroki, dzięki którym możemy pomóc tym dzieciom lepiej dopasować się do środowiska, poświęcamy czas ich problemom, ponieważ w domu często nie ma na to czasu, uczymy, jak dopasować się do środowiska i uświadamiamy, że są wartościowymi ludźmi.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2315" y="1692843"/>
            <a:ext cx="3224463" cy="2418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403" y="575310"/>
            <a:ext cx="3102275" cy="2326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108" y="1547895"/>
            <a:ext cx="2738922" cy="2054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001" y="3112201"/>
            <a:ext cx="3518568" cy="2638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292" y="4763368"/>
            <a:ext cx="2105428" cy="1334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096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45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92205" y="1690688"/>
            <a:ext cx="3339163" cy="359358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pl-PL" dirty="0" smtClean="0"/>
              <a:t>Pani Bożena, Sandomierz </a:t>
            </a:r>
          </a:p>
          <a:p>
            <a:pPr marL="0" indent="0">
              <a:buNone/>
            </a:pPr>
            <a:r>
              <a:rPr lang="pl-PL" i="1" dirty="0" smtClean="0"/>
              <a:t>Nauczyciele </a:t>
            </a:r>
            <a:r>
              <a:rPr lang="pl-PL" i="1" dirty="0"/>
              <a:t>uczestniczyli  w warsztatach "Wypalenie zawodowe" w wymiarze 3 godzin. Zostali zapoznani z objawami wypalenia zawodowego oraz jak przeciwdziałać wypaleniu zawodowemu. Na pierwszych zajęciach otrzymali materiały w </a:t>
            </a:r>
            <a:r>
              <a:rPr lang="pl-PL" i="1" dirty="0" smtClean="0"/>
              <a:t>formie testów </a:t>
            </a:r>
            <a:r>
              <a:rPr lang="pl-PL" i="1" dirty="0"/>
              <a:t>na temat: "Zadowolenia z zawodu i wykonywanej pracy", "Test na poziom stresu", "Problemy kształtowania dnia codziennego", "Ocena instytucji przez zatrudnione w niej osoby pomagające". Na drugich zajęciach otrzymali ulotki na temat "Skuteczności interpersonalnej". W rozmowie z prowadzącym zdawali pytania na nurtujące ich problemy i sytuacje z którymi spotykają się na </a:t>
            </a:r>
            <a:r>
              <a:rPr lang="pl-PL" i="1" dirty="0" smtClean="0"/>
              <a:t>co dzień</a:t>
            </a:r>
            <a:r>
              <a:rPr lang="pl-PL" i="1" dirty="0"/>
              <a:t>. Drugie spotkanie skupiło większą ilość nauczycieli i obserwowało się tworzącą się relację wzajemną. Pojawiło się pytanie odnośnie utworzenia grupy </a:t>
            </a:r>
            <a:r>
              <a:rPr lang="pl-PL" i="1" dirty="0" err="1"/>
              <a:t>superwizyjnej</a:t>
            </a:r>
            <a:r>
              <a:rPr lang="pl-PL" i="1" dirty="0"/>
              <a:t> dla nauczycieli w celu omówienia trudnych sytuacji z jakimi spotykają się w relacji rodzic - nauczyciel oraz uczeń – </a:t>
            </a:r>
            <a:r>
              <a:rPr lang="pl-PL" i="1" dirty="0" smtClean="0"/>
              <a:t>nauczyciel.</a:t>
            </a:r>
            <a:endParaRPr lang="pl-PL" i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686" y="1520792"/>
            <a:ext cx="3624714" cy="2718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915" y="1520792"/>
            <a:ext cx="1844491" cy="2467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60" y="3612955"/>
            <a:ext cx="1392103" cy="1862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613" y="3951298"/>
            <a:ext cx="2526727" cy="1890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7901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46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3395" y="1690688"/>
            <a:ext cx="2646946" cy="416147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pl-PL" dirty="0"/>
              <a:t>Purda, p. </a:t>
            </a:r>
            <a:r>
              <a:rPr lang="pl-PL" dirty="0" smtClean="0"/>
              <a:t>Sylwia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Najważniejszym aspektem, który udało się wypracować z grupą to przede wszystkim jej integracja. Zespół był bardzo zróżnicowany wiekowo od 1 do 8 klasy, co nie przeszkadzało uczniom wzajemnie </a:t>
            </a:r>
            <a:r>
              <a:rPr lang="pl-PL" dirty="0" smtClean="0"/>
              <a:t>się </a:t>
            </a:r>
            <a:r>
              <a:rPr lang="pl-PL" dirty="0"/>
              <a:t>wspierać i dostosowywać młodsi do starszych a </a:t>
            </a:r>
            <a:r>
              <a:rPr lang="pl-PL" dirty="0" smtClean="0"/>
              <a:t>starsi </a:t>
            </a:r>
            <a:r>
              <a:rPr lang="pl-PL" dirty="0"/>
              <a:t>do młodszych. Grupa zbudowała na zajęciach </a:t>
            </a:r>
            <a:r>
              <a:rPr lang="pl-PL" dirty="0" smtClean="0"/>
              <a:t>warsztatowych zaufanie </a:t>
            </a:r>
            <a:r>
              <a:rPr lang="pl-PL" dirty="0"/>
              <a:t>do siebie i prowadzącego. W </a:t>
            </a:r>
            <a:r>
              <a:rPr lang="pl-PL" dirty="0" smtClean="0"/>
              <a:t>początkowej </a:t>
            </a:r>
            <a:r>
              <a:rPr lang="pl-PL" dirty="0"/>
              <a:t>fazie niektórym uczestnikom trudno było zabierać głos na forum i korzystali z prawa do stop. Po kilku zajęciach obawy i lęki przed mówieniem ustały. Dzieci zdobyły nowe umiejętności - rozwiazywanie sytuacji trudnych, </a:t>
            </a:r>
            <a:r>
              <a:rPr lang="pl-PL" dirty="0" smtClean="0"/>
              <a:t>wyznaczanie </a:t>
            </a:r>
            <a:r>
              <a:rPr lang="pl-PL" dirty="0"/>
              <a:t>celów czy porozumiewanie </a:t>
            </a:r>
            <a:r>
              <a:rPr lang="pl-PL" dirty="0" smtClean="0"/>
              <a:t>się </a:t>
            </a:r>
            <a:r>
              <a:rPr lang="pl-PL" dirty="0"/>
              <a:t>bez przemocy. Zdobyte w sposób praktyczny doświadczenia z warsztatów pozostaną dłużej niż wiedza książkowa i skłonią uczniów do ich codziennego </a:t>
            </a:r>
            <a:r>
              <a:rPr lang="pl-PL" dirty="0" smtClean="0"/>
              <a:t>stosowania.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303" y="1459681"/>
            <a:ext cx="3249705" cy="350013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3087226"/>
            <a:ext cx="3522847" cy="292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7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Przykładowe programy w szkołach</a:t>
            </a:r>
            <a:br>
              <a:rPr lang="pl-PL" dirty="0" smtClean="0"/>
            </a:br>
            <a:r>
              <a:rPr lang="pl-PL" sz="2800" dirty="0" smtClean="0"/>
              <a:t/>
            </a:r>
            <a:br>
              <a:rPr lang="pl-PL" sz="2800" dirty="0" smtClean="0"/>
            </a:br>
            <a:endParaRPr lang="pl-P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776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1800" b="1" dirty="0"/>
              <a:t>Zespół Szkół Technicznych im. W. St. Reymonta w Czartajewie</a:t>
            </a:r>
            <a:endParaRPr lang="pl-PL" sz="1800" b="1" dirty="0" smtClean="0"/>
          </a:p>
          <a:p>
            <a:pPr marL="0" indent="0" algn="just">
              <a:buNone/>
            </a:pPr>
            <a:endParaRPr lang="pl-PL" sz="18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pl-PL" sz="1800" b="1" dirty="0" smtClean="0">
                <a:solidFill>
                  <a:srgbClr val="FF0000"/>
                </a:solidFill>
              </a:rPr>
              <a:t>„Zwiększenie </a:t>
            </a:r>
            <a:r>
              <a:rPr lang="pl-PL" sz="1800" b="1" dirty="0">
                <a:solidFill>
                  <a:srgbClr val="FF0000"/>
                </a:solidFill>
              </a:rPr>
              <a:t>umiejętności interpersonalnych uczestników: Jak odnaleźć się w tłumie i nie zgubić </a:t>
            </a:r>
            <a:r>
              <a:rPr lang="pl-PL" sz="1800" b="1" dirty="0" smtClean="0">
                <a:solidFill>
                  <a:srgbClr val="FF0000"/>
                </a:solidFill>
              </a:rPr>
              <a:t>siebie”</a:t>
            </a:r>
          </a:p>
          <a:p>
            <a:pPr marL="0" indent="0" algn="ctr">
              <a:buNone/>
            </a:pPr>
            <a:r>
              <a:rPr lang="pl-PL" sz="1800" b="1" dirty="0"/>
              <a:t>W trakcie 20 godzin zajęć w 10  klasach zrealizowano planowane działania </a:t>
            </a:r>
            <a:r>
              <a:rPr lang="pl-PL" sz="1800" b="1" dirty="0" smtClean="0"/>
              <a:t>profilaktyczne dotyczące: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800" b="1" dirty="0" smtClean="0"/>
              <a:t>nauki </a:t>
            </a:r>
            <a:r>
              <a:rPr lang="pl-PL" sz="1800" b="1" dirty="0"/>
              <a:t>nazywania </a:t>
            </a:r>
            <a:r>
              <a:rPr lang="pl-PL" sz="1800" b="1" dirty="0" smtClean="0"/>
              <a:t>uczuć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800" b="1" dirty="0" smtClean="0"/>
              <a:t>doszukiwania </a:t>
            </a:r>
            <a:r>
              <a:rPr lang="pl-PL" sz="1800" b="1" dirty="0"/>
              <a:t>pozytywów u innych i u </a:t>
            </a:r>
            <a:r>
              <a:rPr lang="pl-PL" sz="1800" b="1" dirty="0" smtClean="0"/>
              <a:t>siebie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800" b="1" dirty="0" smtClean="0"/>
              <a:t>podniesienia </a:t>
            </a:r>
            <a:r>
              <a:rPr lang="pl-PL" sz="1800" b="1" dirty="0"/>
              <a:t>własnej samooceny oraz poczucia własnej </a:t>
            </a:r>
            <a:r>
              <a:rPr lang="pl-PL" sz="1800" b="1" dirty="0" smtClean="0"/>
              <a:t>wartości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800" b="1" dirty="0" smtClean="0"/>
              <a:t>psychoedukacji i radzenia sobie ze stresem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800" b="1" dirty="0" smtClean="0"/>
              <a:t>zagadnienia </a:t>
            </a:r>
            <a:r>
              <a:rPr lang="pl-PL" sz="1800" b="1" dirty="0"/>
              <a:t>presji </a:t>
            </a:r>
            <a:r>
              <a:rPr lang="pl-PL" sz="1800" b="1" dirty="0" smtClean="0"/>
              <a:t>rówieśniczej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800" b="1" dirty="0" smtClean="0"/>
              <a:t>przemocy </a:t>
            </a:r>
            <a:r>
              <a:rPr lang="pl-PL" sz="1800" b="1" dirty="0"/>
              <a:t>rówieśniczej (w tym także hejtu w </a:t>
            </a:r>
            <a:r>
              <a:rPr lang="pl-PL" sz="1800" b="1" dirty="0" err="1" smtClean="0"/>
              <a:t>internecie</a:t>
            </a:r>
            <a:r>
              <a:rPr lang="pl-PL" sz="1800" b="1" dirty="0" smtClean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800" b="1" dirty="0"/>
              <a:t>S</a:t>
            </a:r>
            <a:r>
              <a:rPr lang="pl-PL" sz="1800" b="1" dirty="0" smtClean="0"/>
              <a:t>zkolenie </a:t>
            </a:r>
            <a:r>
              <a:rPr lang="pl-PL" sz="1800" b="1" dirty="0"/>
              <a:t>kadry </a:t>
            </a:r>
            <a:r>
              <a:rPr lang="pl-PL" sz="1800" b="1" dirty="0" smtClean="0"/>
              <a:t>pedagogicznej na temat roli nauczyciela w procesie wzmacniania ucznia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800" b="1" dirty="0" smtClean="0"/>
              <a:t>Szkolenie z profilaktyki uzależnień dla rodziców</a:t>
            </a:r>
            <a:endParaRPr lang="pl-PL" sz="1600" dirty="0" smtClean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48</a:t>
            </a:fld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3760" y="3656825"/>
            <a:ext cx="2050040" cy="205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5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1600" b="1" dirty="0"/>
              <a:t>I Liceum Ogólnokształcące im. Króla Wł. Jagiełły w Dębicy</a:t>
            </a:r>
            <a:endParaRPr lang="pl-PL" sz="1600" b="1" dirty="0" smtClean="0"/>
          </a:p>
          <a:p>
            <a:pPr marL="0" indent="0" algn="ctr">
              <a:buNone/>
            </a:pPr>
            <a:r>
              <a:rPr lang="pl-PL" sz="1600" b="1" dirty="0" smtClean="0">
                <a:solidFill>
                  <a:srgbClr val="FF0000"/>
                </a:solidFill>
              </a:rPr>
              <a:t>"</a:t>
            </a:r>
            <a:r>
              <a:rPr lang="pl-PL" sz="1600" b="1" dirty="0">
                <a:solidFill>
                  <a:srgbClr val="FF0000"/>
                </a:solidFill>
              </a:rPr>
              <a:t>Relacje i emocje" realizowane przez firmę szkoleniową "Brakujące lekcje</a:t>
            </a:r>
            <a:r>
              <a:rPr lang="pl-PL" sz="1600" b="1" dirty="0" smtClean="0">
                <a:solidFill>
                  <a:srgbClr val="FF0000"/>
                </a:solidFill>
              </a:rPr>
              <a:t>"</a:t>
            </a:r>
          </a:p>
          <a:p>
            <a:pPr marL="0" indent="0" algn="ctr">
              <a:buNone/>
            </a:pPr>
            <a:r>
              <a:rPr lang="pl-PL" sz="1600" b="1" dirty="0" smtClean="0"/>
              <a:t>W trakcie dziesięciu trzygodzinnych </a:t>
            </a:r>
            <a:r>
              <a:rPr lang="pl-PL" sz="1600" b="1" dirty="0"/>
              <a:t>warsztatów dla wybranych </a:t>
            </a:r>
            <a:r>
              <a:rPr lang="pl-PL" sz="1600" b="1" dirty="0" smtClean="0"/>
              <a:t>klas uczniowie: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pl-PL" sz="1600" b="1" dirty="0" smtClean="0"/>
              <a:t>Odbyli zajęcia integrujące klasę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pl-PL" sz="1600" b="1" dirty="0" smtClean="0"/>
              <a:t>Uczyli się przełamywać bariery w kontaktach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pl-PL" sz="1600" b="1" dirty="0" smtClean="0"/>
              <a:t>Uczyli się rozpoznawać własne emocje i je nazywać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pl-PL" sz="1600" b="1" dirty="0" smtClean="0"/>
              <a:t>Ćwiczyli mówienie w klasie pozytywnych komunikatów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pl-PL" sz="1600" b="1" dirty="0" smtClean="0"/>
              <a:t>Uczyli się prowadzić pogłębione rozmowy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pl-PL" sz="1600" b="1" dirty="0" smtClean="0"/>
              <a:t>Uczyli się pracy z ciałem przez ćwiczenia ruchowe</a:t>
            </a:r>
          </a:p>
          <a:p>
            <a:pPr marL="0" indent="0" algn="just">
              <a:buNone/>
            </a:pPr>
            <a:endParaRPr lang="pl-PL" sz="1600" i="1" dirty="0" smtClean="0"/>
          </a:p>
          <a:p>
            <a:pPr marL="0" indent="0" algn="ctr">
              <a:buNone/>
            </a:pPr>
            <a:r>
              <a:rPr lang="pl-PL" sz="2000" dirty="0">
                <a:solidFill>
                  <a:srgbClr val="FF0000"/>
                </a:solidFill>
              </a:rPr>
              <a:t>W klasach poprawie uległy </a:t>
            </a:r>
            <a:r>
              <a:rPr lang="pl-PL" sz="2000" dirty="0" smtClean="0">
                <a:solidFill>
                  <a:srgbClr val="FF0000"/>
                </a:solidFill>
              </a:rPr>
              <a:t>relacje</a:t>
            </a:r>
            <a:r>
              <a:rPr lang="pl-PL" sz="2000" dirty="0">
                <a:solidFill>
                  <a:srgbClr val="FF0000"/>
                </a:solidFill>
              </a:rPr>
              <a:t>;</a:t>
            </a:r>
            <a:r>
              <a:rPr lang="pl-PL" sz="2000" dirty="0" smtClean="0">
                <a:solidFill>
                  <a:srgbClr val="FF0000"/>
                </a:solidFill>
              </a:rPr>
              <a:t> </a:t>
            </a:r>
            <a:r>
              <a:rPr lang="pl-PL" sz="2000" dirty="0">
                <a:solidFill>
                  <a:srgbClr val="FF0000"/>
                </a:solidFill>
              </a:rPr>
              <a:t>Klasy zintegrowały </a:t>
            </a:r>
            <a:r>
              <a:rPr lang="pl-PL" sz="2000" dirty="0" smtClean="0">
                <a:solidFill>
                  <a:srgbClr val="FF0000"/>
                </a:solidFill>
              </a:rPr>
              <a:t>się</a:t>
            </a:r>
            <a:r>
              <a:rPr lang="pl-PL" sz="2000" dirty="0">
                <a:solidFill>
                  <a:srgbClr val="FF0000"/>
                </a:solidFill>
              </a:rPr>
              <a:t>;</a:t>
            </a:r>
            <a:r>
              <a:rPr lang="pl-PL" sz="2000" dirty="0" smtClean="0">
                <a:solidFill>
                  <a:srgbClr val="FF0000"/>
                </a:solidFill>
              </a:rPr>
              <a:t> w </a:t>
            </a:r>
            <a:r>
              <a:rPr lang="pl-PL" sz="2000" dirty="0">
                <a:solidFill>
                  <a:srgbClr val="FF0000"/>
                </a:solidFill>
              </a:rPr>
              <a:t>klasach wzrósł poziom zaufania i otwartości na </a:t>
            </a:r>
            <a:r>
              <a:rPr lang="pl-PL" sz="2000" dirty="0" smtClean="0">
                <a:solidFill>
                  <a:srgbClr val="FF0000"/>
                </a:solidFill>
              </a:rPr>
              <a:t>innych</a:t>
            </a:r>
            <a:r>
              <a:rPr lang="pl-PL" sz="2000" dirty="0">
                <a:solidFill>
                  <a:srgbClr val="FF0000"/>
                </a:solidFill>
              </a:rPr>
              <a:t>;</a:t>
            </a:r>
            <a:r>
              <a:rPr lang="pl-PL" sz="2000" dirty="0" smtClean="0">
                <a:solidFill>
                  <a:srgbClr val="FF0000"/>
                </a:solidFill>
              </a:rPr>
              <a:t> uczniowie </a:t>
            </a:r>
            <a:r>
              <a:rPr lang="pl-PL" sz="2000" dirty="0">
                <a:solidFill>
                  <a:srgbClr val="FF0000"/>
                </a:solidFill>
              </a:rPr>
              <a:t>zyskali większą </a:t>
            </a:r>
            <a:r>
              <a:rPr lang="pl-PL" sz="2000" dirty="0" smtClean="0">
                <a:solidFill>
                  <a:srgbClr val="FF0000"/>
                </a:solidFill>
              </a:rPr>
              <a:t>samoświadomość; nauczyli </a:t>
            </a:r>
            <a:r>
              <a:rPr lang="pl-PL" sz="2000" dirty="0">
                <a:solidFill>
                  <a:srgbClr val="FF0000"/>
                </a:solidFill>
              </a:rPr>
              <a:t>się wyrażać trudne emocje i słuchać innych. Uczeń, który był często postrzegany jako "inny i dziwny" okazał się osobą z ciekawym </a:t>
            </a:r>
            <a:r>
              <a:rPr lang="pl-PL" sz="2000" dirty="0" smtClean="0">
                <a:solidFill>
                  <a:srgbClr val="FF0000"/>
                </a:solidFill>
              </a:rPr>
              <a:t>wnętrzem - </a:t>
            </a:r>
            <a:r>
              <a:rPr lang="pl-PL" sz="2000" dirty="0">
                <a:solidFill>
                  <a:srgbClr val="FF0000"/>
                </a:solidFill>
              </a:rPr>
              <a:t>jak to określili uczniowie z jego klasy</a:t>
            </a:r>
            <a:endParaRPr lang="pl-PL" sz="2000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pl-PL" sz="2000" dirty="0">
              <a:solidFill>
                <a:srgbClr val="FF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49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366" y="2853881"/>
            <a:ext cx="2766126" cy="2074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64" y="2853881"/>
            <a:ext cx="2699823" cy="2024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2738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816389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dirty="0" smtClean="0"/>
              <a:t>Według raportu NIK o dostępności lecznictwa psychiatrycznego dla dzieci i młodzieży z 15 września 2020 r., w Polsce 9% dzieci i młodzieży poniżej 18 roku życia, czyli ok. 630 tys., wymaga pomocy  systemu lecznictwa psychiatrycznego i psychologicznego. Według analizy UNICEF z 2021 r., częstotliwość występowania zaburzeń psychicznych u dzieci w wieku 10-19 lat w Polsce wynosi 10,8%. To ponad 409 tys. nastolatków (181 tys. dziewcząt i 228 tys. chłopców). </a:t>
            </a:r>
          </a:p>
          <a:p>
            <a:pPr marL="0" indent="0" algn="just">
              <a:buNone/>
            </a:pPr>
            <a:r>
              <a:rPr lang="pl-PL" b="1" dirty="0" smtClean="0">
                <a:solidFill>
                  <a:srgbClr val="FF0000"/>
                </a:solidFill>
              </a:rPr>
              <a:t>Jednocześnie – mimo ważnej roli szkół w procesie upowszechnienia wiedzy o zdrowiu psychicznym oraz profilaktyce zdrowotnej – system oświaty nie gwarantuje dzieciom i młodzieży szkolnej łatwej dostępności do opieki psychologiczno-pedagogicznej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313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2000" b="1" dirty="0"/>
              <a:t>Zespół Szkół w </a:t>
            </a:r>
            <a:r>
              <a:rPr lang="pl-PL" sz="2000" b="1" dirty="0" smtClean="0"/>
              <a:t>Dębnie</a:t>
            </a:r>
          </a:p>
          <a:p>
            <a:pPr marL="0" indent="0">
              <a:buNone/>
            </a:pPr>
            <a:r>
              <a:rPr lang="pl-PL" sz="2000" b="1" dirty="0">
                <a:solidFill>
                  <a:srgbClr val="FF0000"/>
                </a:solidFill>
              </a:rPr>
              <a:t>,,Grupa ma moc - jeden za wszystkich, wszyscy za jednego</a:t>
            </a:r>
            <a:r>
              <a:rPr lang="pl-PL" sz="2000" b="1" dirty="0" smtClean="0">
                <a:solidFill>
                  <a:srgbClr val="FF0000"/>
                </a:solidFill>
              </a:rPr>
              <a:t>!”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000" b="1" dirty="0"/>
              <a:t>Zajęcia socjoterapeutyczne ,,</a:t>
            </a:r>
            <a:r>
              <a:rPr lang="pl-PL" sz="2000" b="1" dirty="0" err="1" smtClean="0"/>
              <a:t>Socjo</a:t>
            </a:r>
            <a:r>
              <a:rPr lang="pl-PL" sz="2000" b="1" dirty="0" smtClean="0"/>
              <a:t>-grupa” w trakcie których uczniowie bardzo różnymi technikami:</a:t>
            </a:r>
          </a:p>
          <a:p>
            <a:r>
              <a:rPr lang="pl-PL" sz="2000" dirty="0"/>
              <a:t>uczyli </a:t>
            </a:r>
            <a:r>
              <a:rPr lang="pl-PL" sz="2000" dirty="0" smtClean="0"/>
              <a:t>się okazywania emocji</a:t>
            </a:r>
          </a:p>
          <a:p>
            <a:r>
              <a:rPr lang="pl-PL" sz="2000" dirty="0"/>
              <a:t>u</a:t>
            </a:r>
            <a:r>
              <a:rPr lang="pl-PL" sz="2000" dirty="0" smtClean="0"/>
              <a:t>czyli się rozwiązywania konfliktów i nawiązywania </a:t>
            </a:r>
            <a:r>
              <a:rPr lang="pl-PL" sz="2000" dirty="0"/>
              <a:t>relacji z rówieśnikami i </a:t>
            </a:r>
            <a:r>
              <a:rPr lang="pl-PL" sz="2000" dirty="0" smtClean="0"/>
              <a:t>dorosłymi</a:t>
            </a:r>
          </a:p>
          <a:p>
            <a:r>
              <a:rPr lang="pl-PL" sz="2000" dirty="0" smtClean="0"/>
              <a:t>pracowali </a:t>
            </a:r>
            <a:r>
              <a:rPr lang="pl-PL" sz="2000" dirty="0"/>
              <a:t>nad zaniżonym poczuciem własnej wartości, samooceną, nieśmiałością, trudnościami wynikającymi z przejawianych </a:t>
            </a:r>
            <a:r>
              <a:rPr lang="pl-PL" sz="2000" dirty="0" err="1"/>
              <a:t>zachowań</a:t>
            </a:r>
            <a:r>
              <a:rPr lang="pl-PL" sz="2000" dirty="0"/>
              <a:t> </a:t>
            </a:r>
            <a:r>
              <a:rPr lang="pl-PL" sz="2000" dirty="0" smtClean="0"/>
              <a:t>agresywnych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000" b="1" dirty="0"/>
              <a:t>Warsztaty terapeutyczne skierowane dla klas </a:t>
            </a:r>
            <a:r>
              <a:rPr lang="pl-PL" sz="2000" b="1" dirty="0" smtClean="0"/>
              <a:t>I-VIII oraz zerówki, w trakcie których uczniowie</a:t>
            </a:r>
          </a:p>
          <a:p>
            <a:r>
              <a:rPr lang="pl-PL" sz="2000" dirty="0" smtClean="0"/>
              <a:t>ćwiczyli zarządzanie czasem</a:t>
            </a:r>
          </a:p>
          <a:p>
            <a:r>
              <a:rPr lang="pl-PL" sz="2000" dirty="0" smtClean="0"/>
              <a:t>ćwiczyli umiejętności uczenia się i planowania nauki</a:t>
            </a:r>
          </a:p>
          <a:p>
            <a:r>
              <a:rPr lang="pl-PL" sz="2000" dirty="0" smtClean="0"/>
              <a:t>uczyli się wyrażania </a:t>
            </a:r>
            <a:r>
              <a:rPr lang="pl-PL" sz="2000" dirty="0"/>
              <a:t>i rozpoznawania </a:t>
            </a:r>
            <a:r>
              <a:rPr lang="pl-PL" sz="2000" dirty="0" smtClean="0"/>
              <a:t>emocji</a:t>
            </a:r>
          </a:p>
          <a:p>
            <a:r>
              <a:rPr lang="pl-PL" sz="2000" dirty="0" smtClean="0"/>
              <a:t>uczyli się radzenia </a:t>
            </a:r>
            <a:r>
              <a:rPr lang="pl-PL" sz="2000" dirty="0"/>
              <a:t>sobie w sytuacjach </a:t>
            </a:r>
            <a:r>
              <a:rPr lang="pl-PL" sz="2000" dirty="0" smtClean="0"/>
              <a:t>konfliktowych</a:t>
            </a:r>
          </a:p>
          <a:p>
            <a:r>
              <a:rPr lang="pl-PL" sz="2000" dirty="0" smtClean="0"/>
              <a:t>poznali </a:t>
            </a:r>
            <a:r>
              <a:rPr lang="pl-PL" sz="2000" dirty="0"/>
              <a:t>sposoby komunikacji werbalnej i </a:t>
            </a:r>
            <a:r>
              <a:rPr lang="pl-PL" sz="2000" dirty="0" smtClean="0"/>
              <a:t>niewerbalnej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50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156" y="4484039"/>
            <a:ext cx="2672591" cy="1782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34" y="4389703"/>
            <a:ext cx="2312815" cy="1542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38" y="426110"/>
            <a:ext cx="2499104" cy="1874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0563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677" y="142658"/>
            <a:ext cx="2556197" cy="1917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45" r="15696" b="8870"/>
          <a:stretch/>
        </p:blipFill>
        <p:spPr>
          <a:xfrm>
            <a:off x="9474969" y="1690689"/>
            <a:ext cx="2347083" cy="2274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8565681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1900" b="1" dirty="0"/>
              <a:t>Zespół Szkół w </a:t>
            </a:r>
            <a:r>
              <a:rPr lang="pl-PL" sz="1900" b="1" dirty="0" smtClean="0"/>
              <a:t>Dębnie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1900" b="1" dirty="0" smtClean="0">
                <a:solidFill>
                  <a:srgbClr val="FF0000"/>
                </a:solidFill>
              </a:rPr>
              <a:t>„Grupa </a:t>
            </a:r>
            <a:r>
              <a:rPr lang="pl-PL" sz="1900" b="1" dirty="0">
                <a:solidFill>
                  <a:srgbClr val="FF0000"/>
                </a:solidFill>
              </a:rPr>
              <a:t>ma moc - jeden za wszystkich, wszyscy za jednego</a:t>
            </a:r>
            <a:r>
              <a:rPr lang="pl-PL" sz="1900" b="1" dirty="0" smtClean="0">
                <a:solidFill>
                  <a:srgbClr val="FF0000"/>
                </a:solidFill>
              </a:rPr>
              <a:t>!”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sz="1900" b="1" dirty="0"/>
              <a:t>Hipoterapia – </a:t>
            </a:r>
            <a:r>
              <a:rPr lang="pl-PL" sz="1900" dirty="0"/>
              <a:t>w indywidualnych zajęciach wzięło udział ośmiu uczniów (po 12,5 </a:t>
            </a:r>
            <a:r>
              <a:rPr lang="pl-PL" sz="1900" dirty="0" smtClean="0"/>
              <a:t>h). Trener hipoterapii dobrał odpowiednio metody tak, by odpowiedzieć na różne potrzeby terapeutyczne dzieci, wśród których były nadpobudliwość </a:t>
            </a:r>
            <a:r>
              <a:rPr lang="pl-PL" sz="1900" dirty="0"/>
              <a:t>ruchowa, zaburzenia nerwicowe, izolację społeczną, zachowania agresywne, trudności z utrzymaniem prawidłowej postawy </a:t>
            </a:r>
            <a:r>
              <a:rPr lang="pl-PL" sz="1900" dirty="0" smtClean="0"/>
              <a:t>ciała</a:t>
            </a:r>
          </a:p>
          <a:p>
            <a:pPr marL="0" indent="0">
              <a:lnSpc>
                <a:spcPct val="100000"/>
              </a:lnSpc>
              <a:buNone/>
            </a:pPr>
            <a:endParaRPr lang="pl-PL" sz="1900" dirty="0" smtClean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sz="1900" b="1" dirty="0" smtClean="0"/>
              <a:t>Festiwal </a:t>
            </a:r>
            <a:r>
              <a:rPr lang="pl-PL" sz="1900" b="1" dirty="0"/>
              <a:t>Wsparcia </a:t>
            </a:r>
            <a:r>
              <a:rPr lang="pl-PL" sz="1900" b="1" dirty="0" smtClean="0"/>
              <a:t>w </a:t>
            </a:r>
            <a:r>
              <a:rPr lang="pl-PL" sz="1900" b="1" dirty="0"/>
              <a:t>ramach tzw. Dnia Wsparcia </a:t>
            </a:r>
            <a:r>
              <a:rPr lang="pl-PL" sz="1900" b="1" dirty="0" smtClean="0"/>
              <a:t>- </a:t>
            </a:r>
            <a:r>
              <a:rPr lang="pl-PL" sz="1900" dirty="0" smtClean="0"/>
              <a:t>uczniowie </a:t>
            </a:r>
            <a:r>
              <a:rPr lang="pl-PL" sz="1900" dirty="0"/>
              <a:t>klas I-VIII oraz zerówki wzięli udział w pięciu warsztatach tematycznych: </a:t>
            </a:r>
            <a:r>
              <a:rPr lang="pl-PL" sz="1900" dirty="0" smtClean="0"/>
              <a:t>„Foto-relacje</a:t>
            </a:r>
            <a:r>
              <a:rPr lang="pl-PL" sz="1900" dirty="0"/>
              <a:t>”, </a:t>
            </a:r>
            <a:r>
              <a:rPr lang="pl-PL" sz="1900" dirty="0" smtClean="0"/>
              <a:t>„Sztukmistrze </a:t>
            </a:r>
            <a:r>
              <a:rPr lang="pl-PL" sz="1900" dirty="0"/>
              <a:t>to My”, </a:t>
            </a:r>
            <a:r>
              <a:rPr lang="pl-PL" sz="1900" dirty="0" smtClean="0"/>
              <a:t>„Hand </a:t>
            </a:r>
            <a:r>
              <a:rPr lang="pl-PL" sz="1900" dirty="0" err="1"/>
              <a:t>made</a:t>
            </a:r>
            <a:r>
              <a:rPr lang="pl-PL" sz="1900" dirty="0"/>
              <a:t>”, </a:t>
            </a:r>
            <a:r>
              <a:rPr lang="pl-PL" sz="1900" dirty="0" smtClean="0"/>
              <a:t>„W </a:t>
            </a:r>
            <a:r>
              <a:rPr lang="pl-PL" sz="1900" dirty="0"/>
              <a:t>zdrowym ciele, zdrowy duch”, </a:t>
            </a:r>
            <a:r>
              <a:rPr lang="pl-PL" sz="1900" dirty="0" smtClean="0"/>
              <a:t/>
            </a:r>
            <a:br>
              <a:rPr lang="pl-PL" sz="1900" dirty="0" smtClean="0"/>
            </a:br>
            <a:r>
              <a:rPr lang="pl-PL" sz="1900" dirty="0" smtClean="0"/>
              <a:t>„Jak </a:t>
            </a:r>
            <a:r>
              <a:rPr lang="pl-PL" sz="1900" dirty="0"/>
              <a:t>to jest zrobione?”. Warsztaty prowadzone przez </a:t>
            </a:r>
            <a:r>
              <a:rPr lang="pl-PL" sz="1900" dirty="0" err="1"/>
              <a:t>socjoterapeutów</a:t>
            </a:r>
            <a:r>
              <a:rPr lang="pl-PL" sz="1900" dirty="0"/>
              <a:t>, psychologów, specjalistów </a:t>
            </a:r>
            <a:r>
              <a:rPr lang="pl-PL" sz="1900" dirty="0" smtClean="0"/>
              <a:t>z Centrum </a:t>
            </a:r>
            <a:r>
              <a:rPr lang="pl-PL" sz="1900" dirty="0" err="1"/>
              <a:t>Socjo</a:t>
            </a:r>
            <a:r>
              <a:rPr lang="pl-PL" sz="1900" dirty="0"/>
              <a:t>-Pedagogicznego </a:t>
            </a:r>
            <a:r>
              <a:rPr lang="pl-PL" sz="1900" dirty="0" smtClean="0"/>
              <a:t>TEAM odbywały </a:t>
            </a:r>
            <a:r>
              <a:rPr lang="pl-PL" sz="1900" dirty="0"/>
              <a:t>się </a:t>
            </a:r>
            <a:r>
              <a:rPr lang="pl-PL" sz="1900" dirty="0" smtClean="0"/>
              <a:t/>
            </a:r>
            <a:br>
              <a:rPr lang="pl-PL" sz="1900" dirty="0" smtClean="0"/>
            </a:br>
            <a:r>
              <a:rPr lang="pl-PL" sz="1900" dirty="0" smtClean="0"/>
              <a:t>w pięciu małych grupach, </a:t>
            </a:r>
            <a:r>
              <a:rPr lang="pl-PL" sz="1900" dirty="0"/>
              <a:t>co sprzyjało </a:t>
            </a:r>
            <a:r>
              <a:rPr lang="pl-PL" sz="1900" dirty="0" smtClean="0"/>
              <a:t>procesowi integracji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51</a:t>
            </a:fld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910" y="4427103"/>
            <a:ext cx="2306205" cy="1729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260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sz="2000" b="1" dirty="0"/>
              <a:t>Zespół </a:t>
            </a:r>
            <a:r>
              <a:rPr lang="pl-PL" sz="2000" b="1" dirty="0" smtClean="0"/>
              <a:t>Szkolno</a:t>
            </a:r>
            <a:r>
              <a:rPr lang="pl-PL" sz="2000" b="1" dirty="0"/>
              <a:t>-</a:t>
            </a:r>
            <a:r>
              <a:rPr lang="pl-PL" sz="2000" b="1" dirty="0" smtClean="0"/>
              <a:t>Przedszkolny </a:t>
            </a:r>
            <a:r>
              <a:rPr lang="pl-PL" sz="2000" b="1" dirty="0"/>
              <a:t>w </a:t>
            </a:r>
            <a:r>
              <a:rPr lang="pl-PL" sz="2000" b="1" dirty="0" smtClean="0"/>
              <a:t>Długosiodle</a:t>
            </a:r>
          </a:p>
          <a:p>
            <a:pPr marL="0" indent="0" algn="ctr">
              <a:buNone/>
            </a:pPr>
            <a:r>
              <a:rPr lang="pl-PL" sz="2000" b="1" dirty="0">
                <a:solidFill>
                  <a:srgbClr val="FF0000"/>
                </a:solidFill>
              </a:rPr>
              <a:t>„Szkoła od </a:t>
            </a:r>
            <a:r>
              <a:rPr lang="pl-PL" sz="2000" b="1" dirty="0" smtClean="0">
                <a:solidFill>
                  <a:srgbClr val="FF0000"/>
                </a:solidFill>
              </a:rPr>
              <a:t>nowa„ 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pl-PL" sz="2000" b="1" dirty="0" smtClean="0"/>
              <a:t>10 warsztatów dla uczniów poruszających tematy: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sz="2000" b="1" dirty="0"/>
              <a:t>uzależnień </a:t>
            </a:r>
            <a:r>
              <a:rPr lang="pl-PL" sz="2000" b="1" dirty="0" smtClean="0"/>
              <a:t>behawioralnych 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sz="2000" b="1" dirty="0" smtClean="0"/>
              <a:t>asertywności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sz="2000" b="1" dirty="0" smtClean="0"/>
              <a:t>integracji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sz="2000" b="1" dirty="0" smtClean="0"/>
              <a:t>budowania </a:t>
            </a:r>
            <a:r>
              <a:rPr lang="pl-PL" sz="2000" b="1" dirty="0"/>
              <a:t>prawidłowych </a:t>
            </a:r>
            <a:r>
              <a:rPr lang="pl-PL" sz="2000" b="1" dirty="0" smtClean="0"/>
              <a:t>relacji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sz="2000" b="1" dirty="0" smtClean="0"/>
              <a:t>poczucia </a:t>
            </a:r>
            <a:r>
              <a:rPr lang="pl-PL" sz="2000" b="1" dirty="0"/>
              <a:t>własnej </a:t>
            </a:r>
            <a:r>
              <a:rPr lang="pl-PL" sz="2000" b="1" dirty="0" smtClean="0"/>
              <a:t>wartości 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sz="2000" b="1" dirty="0" smtClean="0"/>
              <a:t>motywacji </a:t>
            </a:r>
            <a:r>
              <a:rPr lang="pl-PL" sz="2000" b="1" dirty="0"/>
              <a:t>do </a:t>
            </a:r>
            <a:r>
              <a:rPr lang="pl-PL" sz="2000" b="1" dirty="0" smtClean="0"/>
              <a:t>nauki 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sz="2000" b="1" dirty="0" smtClean="0"/>
              <a:t>radzenia </a:t>
            </a:r>
            <a:r>
              <a:rPr lang="pl-PL" sz="2000" b="1" dirty="0"/>
              <a:t>sobie ze </a:t>
            </a:r>
            <a:r>
              <a:rPr lang="pl-PL" sz="2000" b="1" dirty="0" smtClean="0"/>
              <a:t>stresem 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sz="2000" b="1" dirty="0" smtClean="0"/>
              <a:t>rozwiązywania konfliktów 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sz="2000" b="1" dirty="0" smtClean="0"/>
              <a:t>przeciwdziałania depresji i </a:t>
            </a:r>
            <a:r>
              <a:rPr lang="pl-PL" sz="2000" b="1" dirty="0" err="1" smtClean="0"/>
              <a:t>zachowaniom</a:t>
            </a:r>
            <a:r>
              <a:rPr lang="pl-PL" sz="2000" b="1" dirty="0" smtClean="0"/>
              <a:t> autodestrukcyjnym</a:t>
            </a:r>
            <a:endParaRPr lang="pl-PL" sz="2000" b="1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688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sz="2000" b="1" dirty="0"/>
              <a:t>Zespół </a:t>
            </a:r>
            <a:r>
              <a:rPr lang="pl-PL" sz="2000" b="1" dirty="0" smtClean="0"/>
              <a:t>Szkolno</a:t>
            </a:r>
            <a:r>
              <a:rPr lang="pl-PL" sz="2000" b="1" dirty="0"/>
              <a:t>-</a:t>
            </a:r>
            <a:r>
              <a:rPr lang="pl-PL" sz="2000" b="1" dirty="0" smtClean="0"/>
              <a:t>Przedszkolny </a:t>
            </a:r>
            <a:r>
              <a:rPr lang="pl-PL" sz="2000" b="1" dirty="0"/>
              <a:t>w </a:t>
            </a:r>
            <a:r>
              <a:rPr lang="pl-PL" sz="2000" b="1" dirty="0" smtClean="0"/>
              <a:t>Długosiodle</a:t>
            </a:r>
          </a:p>
          <a:p>
            <a:pPr marL="0" indent="0" algn="ctr">
              <a:buNone/>
            </a:pPr>
            <a:r>
              <a:rPr lang="pl-PL" sz="2000" b="1" dirty="0">
                <a:solidFill>
                  <a:srgbClr val="FF0000"/>
                </a:solidFill>
              </a:rPr>
              <a:t>„Szkoła od </a:t>
            </a:r>
            <a:r>
              <a:rPr lang="pl-PL" sz="2000" b="1" dirty="0" smtClean="0">
                <a:solidFill>
                  <a:srgbClr val="FF0000"/>
                </a:solidFill>
              </a:rPr>
              <a:t>nowa„</a:t>
            </a:r>
          </a:p>
          <a:p>
            <a:pPr marL="0" indent="0">
              <a:buNone/>
            </a:pPr>
            <a:endParaRPr lang="pl-PL" sz="2000" b="1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sz="2000" b="1" dirty="0" smtClean="0"/>
              <a:t>4 spektakle profilaktyczne poruszające tematykę emocji, akceptacji, wartości takich jak przyjaźń czy też rodzina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000" b="1" dirty="0" smtClean="0"/>
              <a:t>szkolenie </a:t>
            </a:r>
            <a:r>
              <a:rPr lang="pl-PL" sz="2000" b="1" dirty="0"/>
              <a:t>w formie on-line dla nauczycieli </a:t>
            </a:r>
            <a:r>
              <a:rPr lang="pl-PL" sz="2000" b="1" dirty="0" smtClean="0"/>
              <a:t>prowadzone </a:t>
            </a:r>
            <a:r>
              <a:rPr lang="pl-PL" sz="2000" b="1" dirty="0"/>
              <a:t>przez specjalistów z </a:t>
            </a:r>
            <a:r>
              <a:rPr lang="pl-PL" sz="2000" b="1" dirty="0" smtClean="0"/>
              <a:t>Polskiego </a:t>
            </a:r>
            <a:r>
              <a:rPr lang="pl-PL" sz="2000" b="1" dirty="0"/>
              <a:t>Centrum </a:t>
            </a:r>
            <a:r>
              <a:rPr lang="pl-PL" sz="2000" b="1" dirty="0" smtClean="0"/>
              <a:t>Profilaktyki dotyczące efektywnego motywowania </a:t>
            </a:r>
            <a:r>
              <a:rPr lang="pl-PL" sz="2000" b="1" dirty="0"/>
              <a:t>uczniów do </a:t>
            </a:r>
            <a:r>
              <a:rPr lang="pl-PL" sz="2000" b="1" dirty="0" smtClean="0"/>
              <a:t>nauki</a:t>
            </a:r>
            <a:endParaRPr lang="pl-PL" sz="20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pl-PL" sz="2000" b="1" dirty="0" smtClean="0"/>
              <a:t>" Jak budować poczucie własnej wartości u dziecka” – warsztat dla rodziców prowadzony przez specjalistów z Polskiego Centrum Profilaktyki</a:t>
            </a:r>
            <a:endParaRPr lang="pl-PL" sz="20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pl-PL" sz="2000" b="1" dirty="0"/>
              <a:t>„ Jak rozmawiać z dzieckiem , aby nas słuchało</a:t>
            </a:r>
            <a:r>
              <a:rPr lang="pl-PL" sz="2000" b="1" dirty="0" smtClean="0"/>
              <a:t>” – warsztat dla </a:t>
            </a:r>
            <a:r>
              <a:rPr lang="pl-PL" sz="2000" b="1" dirty="0"/>
              <a:t>rodziców prowadzony przez specjalistów z Polskiego Centrum </a:t>
            </a:r>
            <a:r>
              <a:rPr lang="pl-PL" sz="2000" b="1" dirty="0" smtClean="0"/>
              <a:t>Profilaktyki</a:t>
            </a:r>
            <a:endParaRPr lang="pl-PL" sz="2000" b="1" dirty="0"/>
          </a:p>
          <a:p>
            <a:pPr marL="0" indent="0">
              <a:buNone/>
            </a:pPr>
            <a:endParaRPr lang="pl-PL" sz="2000" b="1" dirty="0" smtClean="0"/>
          </a:p>
          <a:p>
            <a:pPr marL="0" indent="0">
              <a:buNone/>
            </a:pPr>
            <a:r>
              <a:rPr lang="pl-PL" sz="2000" b="1" dirty="0" smtClean="0"/>
              <a:t>https</a:t>
            </a:r>
            <a:r>
              <a:rPr lang="pl-PL" sz="2000" b="1" dirty="0"/>
              <a:t>://</a:t>
            </a:r>
            <a:r>
              <a:rPr lang="pl-PL" sz="2000" b="1" dirty="0" smtClean="0"/>
              <a:t>pspdlo.superszkolna.pl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520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2000" b="1" dirty="0"/>
              <a:t>Szkoła Podstawowa nr 2 im. Danuty </a:t>
            </a:r>
            <a:r>
              <a:rPr lang="pl-PL" sz="2000" b="1" dirty="0" err="1"/>
              <a:t>Siedzikówny</a:t>
            </a:r>
            <a:r>
              <a:rPr lang="pl-PL" sz="2000" b="1" dirty="0"/>
              <a:t> „Inki” w </a:t>
            </a:r>
            <a:r>
              <a:rPr lang="pl-PL" sz="2000" b="1" dirty="0" smtClean="0"/>
              <a:t>Ełku</a:t>
            </a:r>
          </a:p>
          <a:p>
            <a:pPr marL="0" indent="0" algn="ctr">
              <a:buNone/>
            </a:pPr>
            <a:r>
              <a:rPr lang="pl-PL" sz="2000" b="1" dirty="0" smtClean="0">
                <a:solidFill>
                  <a:srgbClr val="FF0000"/>
                </a:solidFill>
              </a:rPr>
              <a:t>„ </a:t>
            </a:r>
            <a:r>
              <a:rPr lang="pl-PL" sz="2000" b="1" dirty="0">
                <a:solidFill>
                  <a:srgbClr val="FF0000"/>
                </a:solidFill>
              </a:rPr>
              <a:t>Wspieramy- w codziennym życiu pomagamy"</a:t>
            </a:r>
            <a:r>
              <a:rPr lang="pl-PL" sz="2000" b="1" dirty="0"/>
              <a:t>	</a:t>
            </a:r>
            <a:endParaRPr lang="pl-PL" sz="2000" b="1" dirty="0" smtClean="0"/>
          </a:p>
          <a:p>
            <a:pPr marL="0" indent="0" algn="ctr">
              <a:buNone/>
            </a:pPr>
            <a:endParaRPr lang="pl-PL" sz="20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pl-PL" sz="2000" b="1" dirty="0" smtClean="0"/>
              <a:t>indywidualne </a:t>
            </a:r>
            <a:r>
              <a:rPr lang="pl-PL" sz="2000" b="1" dirty="0"/>
              <a:t>konsultacje psychologiczne, którymi objętych zostało 17 uczniów klas </a:t>
            </a:r>
            <a:r>
              <a:rPr lang="pl-PL" sz="2000" b="1" dirty="0" smtClean="0"/>
              <a:t>4-8</a:t>
            </a:r>
          </a:p>
          <a:p>
            <a:pPr marL="0" indent="0">
              <a:buNone/>
            </a:pPr>
            <a:r>
              <a:rPr lang="pl-PL" sz="2000" b="1" dirty="0" smtClean="0"/>
              <a:t>	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000" b="1" dirty="0"/>
              <a:t>grupa wsparcia dla 11 uczniów klas </a:t>
            </a:r>
            <a:r>
              <a:rPr lang="pl-PL" sz="2000" b="1" dirty="0" smtClean="0"/>
              <a:t>7</a:t>
            </a:r>
          </a:p>
          <a:p>
            <a:pPr>
              <a:buFont typeface="Wingdings" panose="05000000000000000000" pitchFamily="2" charset="2"/>
              <a:buChar char="Ø"/>
            </a:pPr>
            <a:endParaRPr lang="pl-PL" sz="20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pl-PL" sz="2000" b="1" dirty="0" smtClean="0"/>
              <a:t>warsztat </a:t>
            </a:r>
            <a:r>
              <a:rPr lang="pl-PL" sz="2000" b="1" dirty="0"/>
              <a:t>dla nauczycieli dotyczący samookaleczeń oraz </a:t>
            </a:r>
            <a:r>
              <a:rPr lang="pl-PL" sz="2000" b="1" dirty="0" smtClean="0"/>
              <a:t>depresji</a:t>
            </a:r>
          </a:p>
          <a:p>
            <a:pPr>
              <a:buFont typeface="Wingdings" panose="05000000000000000000" pitchFamily="2" charset="2"/>
              <a:buChar char="Ø"/>
            </a:pPr>
            <a:endParaRPr lang="pl-PL" sz="20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pl-PL" sz="2000" b="1" dirty="0" smtClean="0"/>
              <a:t>warsztat </a:t>
            </a:r>
            <a:r>
              <a:rPr lang="pl-PL" sz="2000" b="1" dirty="0"/>
              <a:t>dla rodziców, dotyczący trudności okresu </a:t>
            </a:r>
            <a:r>
              <a:rPr lang="pl-PL" sz="2000" b="1" dirty="0" smtClean="0"/>
              <a:t>dojrzewania</a:t>
            </a:r>
            <a:r>
              <a:rPr lang="pl-PL" sz="2000" b="1" dirty="0"/>
              <a:t>																					</a:t>
            </a:r>
          </a:p>
          <a:p>
            <a:pPr marL="0" indent="0" algn="ctr">
              <a:buNone/>
            </a:pPr>
            <a:endParaRPr lang="pl-PL" sz="2000" b="1" dirty="0"/>
          </a:p>
          <a:p>
            <a:pPr algn="ctr">
              <a:buFont typeface="Wingdings" panose="05000000000000000000" pitchFamily="2" charset="2"/>
              <a:buChar char="Ø"/>
            </a:pPr>
            <a:endParaRPr lang="pl-PL" sz="2000" b="1" dirty="0" smtClean="0">
              <a:solidFill>
                <a:srgbClr val="FF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317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7121893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2000" b="1" dirty="0"/>
              <a:t>Publiczna Szkoła Podstawowa im. Tadeusza </a:t>
            </a:r>
            <a:r>
              <a:rPr lang="pl-PL" sz="2000" b="1" dirty="0" smtClean="0"/>
              <a:t>Kościuszki w </a:t>
            </a:r>
            <a:r>
              <a:rPr lang="pl-PL" sz="2000" b="1" dirty="0"/>
              <a:t>G</a:t>
            </a:r>
            <a:r>
              <a:rPr lang="pl-PL" sz="2000" b="1" dirty="0" smtClean="0"/>
              <a:t>łowaczowie</a:t>
            </a:r>
          </a:p>
          <a:p>
            <a:pPr marL="0" indent="0" algn="ctr">
              <a:buNone/>
            </a:pPr>
            <a:r>
              <a:rPr lang="pl-PL" sz="2000" b="1" dirty="0" smtClean="0">
                <a:solidFill>
                  <a:srgbClr val="FF0000"/>
                </a:solidFill>
              </a:rPr>
              <a:t>„Przyjaźń w </a:t>
            </a:r>
            <a:r>
              <a:rPr lang="pl-PL" sz="2000" b="1" dirty="0">
                <a:solidFill>
                  <a:srgbClr val="FF0000"/>
                </a:solidFill>
              </a:rPr>
              <a:t>sieci, przyjaźń w </a:t>
            </a:r>
            <a:r>
              <a:rPr lang="pl-PL" sz="2000" b="1" dirty="0" smtClean="0">
                <a:solidFill>
                  <a:srgbClr val="FF0000"/>
                </a:solidFill>
              </a:rPr>
              <a:t>realu”</a:t>
            </a:r>
          </a:p>
          <a:p>
            <a:pPr marL="0" indent="0" algn="ctr">
              <a:buNone/>
            </a:pPr>
            <a:endParaRPr lang="pl-PL" sz="2000" b="1" dirty="0" smtClean="0">
              <a:solidFill>
                <a:srgbClr val="FF0000"/>
              </a:solidFill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pl-PL" sz="2000" b="1" dirty="0"/>
              <a:t>Dzięki dotacji zostały przeprowadzone warsztaty dla uczniów klas </a:t>
            </a:r>
            <a:r>
              <a:rPr lang="pl-PL" sz="2000" b="1" dirty="0" smtClean="0"/>
              <a:t>4-8 dotyczące: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000" b="1" dirty="0" smtClean="0"/>
              <a:t>Emocji,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000" b="1" dirty="0" smtClean="0"/>
              <a:t>wzmacniania poczucia </a:t>
            </a:r>
            <a:r>
              <a:rPr lang="pl-PL" sz="2000" b="1" dirty="0"/>
              <a:t>własnej </a:t>
            </a:r>
            <a:r>
              <a:rPr lang="pl-PL" sz="2000" b="1" dirty="0" smtClean="0"/>
              <a:t>wartości,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000" b="1" dirty="0" smtClean="0"/>
              <a:t>przezwyciężania nieśmiałości </a:t>
            </a:r>
            <a:r>
              <a:rPr lang="pl-PL" sz="2000" b="1" dirty="0"/>
              <a:t>oraz </a:t>
            </a:r>
            <a:r>
              <a:rPr lang="pl-PL" sz="2000" b="1" dirty="0" smtClean="0"/>
              <a:t>rozwijania </a:t>
            </a:r>
            <a:r>
              <a:rPr lang="pl-PL" sz="2000" b="1" dirty="0"/>
              <a:t>umiejętności </a:t>
            </a:r>
            <a:r>
              <a:rPr lang="pl-PL" sz="2000" b="1" dirty="0" smtClean="0"/>
              <a:t>społecznych,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000" b="1" dirty="0" smtClean="0"/>
              <a:t>problemu </a:t>
            </a:r>
            <a:r>
              <a:rPr lang="pl-PL" sz="2000" b="1" dirty="0"/>
              <a:t>uzależnień od urządzeń </a:t>
            </a:r>
            <a:r>
              <a:rPr lang="pl-PL" sz="2000" b="1" dirty="0" smtClean="0"/>
              <a:t>cyfrowych i skutków </a:t>
            </a:r>
            <a:r>
              <a:rPr lang="pl-PL" sz="2000" b="1" dirty="0"/>
              <a:t>niewłaściwych </a:t>
            </a:r>
            <a:r>
              <a:rPr lang="pl-PL" sz="2000" b="1" dirty="0" err="1"/>
              <a:t>zachowań</a:t>
            </a:r>
            <a:r>
              <a:rPr lang="pl-PL" sz="2000" b="1" dirty="0"/>
              <a:t> w sieci, szczególnie tych, które krzywdzą </a:t>
            </a:r>
            <a:r>
              <a:rPr lang="pl-PL" sz="2000" b="1" dirty="0" smtClean="0"/>
              <a:t>innych.</a:t>
            </a:r>
          </a:p>
          <a:p>
            <a:pPr algn="ctr">
              <a:buFont typeface="Wingdings" panose="05000000000000000000" pitchFamily="2" charset="2"/>
              <a:buChar char="§"/>
            </a:pPr>
            <a:endParaRPr lang="pl-PL" sz="2000" b="1" dirty="0" smtClean="0"/>
          </a:p>
          <a:p>
            <a:pPr marL="0" indent="0" algn="ctr">
              <a:buNone/>
            </a:pPr>
            <a:endParaRPr lang="pl-PL" sz="2000" b="1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Program Pomocy Psychologicznej Fundacji Świętego Mikołaja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55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084" y="3978341"/>
            <a:ext cx="2931497" cy="2198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608" y="1443404"/>
            <a:ext cx="3140734" cy="2355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4429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702564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b="1" dirty="0"/>
              <a:t>Publiczna Szkoła Podstawowa im. Tadeusza </a:t>
            </a:r>
            <a:r>
              <a:rPr lang="pl-PL" sz="2000" b="1" dirty="0" smtClean="0"/>
              <a:t>Kościuszki w Głowaczowie</a:t>
            </a:r>
          </a:p>
          <a:p>
            <a:pPr marL="0" indent="0" algn="ctr">
              <a:buNone/>
            </a:pPr>
            <a:r>
              <a:rPr lang="pl-PL" sz="2000" b="1" dirty="0" smtClean="0">
                <a:solidFill>
                  <a:srgbClr val="FF0000"/>
                </a:solidFill>
              </a:rPr>
              <a:t>„Przyjaźń w </a:t>
            </a:r>
            <a:r>
              <a:rPr lang="pl-PL" sz="2000" b="1" dirty="0">
                <a:solidFill>
                  <a:srgbClr val="FF0000"/>
                </a:solidFill>
              </a:rPr>
              <a:t>sieci, przyjaźń w </a:t>
            </a:r>
            <a:r>
              <a:rPr lang="pl-PL" sz="2000" b="1" dirty="0" smtClean="0">
                <a:solidFill>
                  <a:srgbClr val="FF0000"/>
                </a:solidFill>
              </a:rPr>
              <a:t>realu”</a:t>
            </a:r>
          </a:p>
          <a:p>
            <a:pPr marL="0" indent="0">
              <a:buNone/>
            </a:pPr>
            <a:endParaRPr lang="pl-PL" sz="2000" b="1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sz="2000" b="1" dirty="0"/>
              <a:t>warsztaty dla </a:t>
            </a:r>
            <a:r>
              <a:rPr lang="pl-PL" sz="2000" b="1" dirty="0" smtClean="0"/>
              <a:t>rodziców:</a:t>
            </a:r>
            <a:endParaRPr lang="pl-PL" sz="2000" b="1" dirty="0"/>
          </a:p>
          <a:p>
            <a:pPr marL="0" indent="0">
              <a:buNone/>
            </a:pPr>
            <a:endParaRPr lang="pl-PL" sz="20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pl-PL" sz="2000" b="1" dirty="0"/>
              <a:t>m</a:t>
            </a:r>
            <a:r>
              <a:rPr lang="pl-PL" sz="2000" b="1" dirty="0" smtClean="0"/>
              <a:t>etody wychowawcze wspierające w dzieciach poczucie wartości,</a:t>
            </a:r>
            <a:endParaRPr lang="pl-PL" sz="20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pl-PL" sz="2000" b="1" dirty="0" smtClean="0"/>
              <a:t>wspieranie dzieci w radzeniu sobie ze stresem.</a:t>
            </a:r>
          </a:p>
          <a:p>
            <a:pPr marL="0" indent="0">
              <a:buNone/>
            </a:pPr>
            <a:endParaRPr lang="pl-PL" sz="2000" b="1" dirty="0" smtClean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56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1646238"/>
            <a:ext cx="2765891" cy="2074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392" y="3959352"/>
            <a:ext cx="1797749" cy="2396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832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DZIĘKUJEMY!!!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690688"/>
            <a:ext cx="10907794" cy="376234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000" b="1" dirty="0" smtClean="0"/>
              <a:t>Program pomocy </a:t>
            </a:r>
            <a:r>
              <a:rPr lang="pl-PL" sz="2000" b="1" dirty="0"/>
              <a:t>p</a:t>
            </a:r>
            <a:r>
              <a:rPr lang="pl-PL" sz="2000" b="1" dirty="0" smtClean="0"/>
              <a:t>sychologicznej od Fundacji Świętego Mikołaja zrealizowany został dzięki hojności Słuchaczy Radia 357, którzy wsparli zeszłoroczną akcję świąteczną Radia 357.</a:t>
            </a:r>
          </a:p>
          <a:p>
            <a:pPr marL="0" indent="0" algn="just">
              <a:buNone/>
            </a:pPr>
            <a:r>
              <a:rPr lang="pl-PL" sz="2000" b="1" dirty="0"/>
              <a:t>D</a:t>
            </a:r>
            <a:r>
              <a:rPr lang="pl-PL" sz="2000" b="1" dirty="0" smtClean="0"/>
              <a:t>ziękujemy </a:t>
            </a:r>
            <a:r>
              <a:rPr lang="pl-PL" sz="2000" b="1" dirty="0"/>
              <a:t>wszystkim Darczyńcom, </a:t>
            </a:r>
            <a:r>
              <a:rPr lang="pl-PL" sz="2000" b="1" dirty="0" smtClean="0"/>
              <a:t>którzy licytowali </a:t>
            </a:r>
            <a:r>
              <a:rPr lang="pl-PL" sz="2000" b="1" dirty="0"/>
              <a:t>przedmioty na antenie, </a:t>
            </a:r>
            <a:r>
              <a:rPr lang="pl-PL" sz="2000" b="1" dirty="0" smtClean="0"/>
              <a:t>wysyłali </a:t>
            </a:r>
            <a:r>
              <a:rPr lang="pl-PL" sz="2000" b="1" dirty="0"/>
              <a:t>smsy, </a:t>
            </a:r>
            <a:r>
              <a:rPr lang="pl-PL" sz="2000" b="1" dirty="0" smtClean="0"/>
              <a:t>wpłacali </a:t>
            </a:r>
            <a:r>
              <a:rPr lang="pl-PL" sz="2000" b="1" dirty="0"/>
              <a:t>darowizny na konto, a także </a:t>
            </a:r>
            <a:r>
              <a:rPr lang="pl-PL" sz="2000" b="1" dirty="0" smtClean="0"/>
              <a:t>licytowali </a:t>
            </a:r>
            <a:r>
              <a:rPr lang="pl-PL" sz="2000" b="1" dirty="0"/>
              <a:t>przedmioty na Allegro </a:t>
            </a:r>
            <a:r>
              <a:rPr lang="pl-PL" sz="2000" b="1" dirty="0" smtClean="0"/>
              <a:t>Charytatywni. Dziękujemy </a:t>
            </a:r>
            <a:r>
              <a:rPr lang="pl-PL" sz="2000" b="1" dirty="0"/>
              <a:t>operatorom telefonicznym, dzięki którym działał nasz charytatywny sms oraz firmie AMS, dzięki której nasze plakaty pojawiły się w całej Polsce. </a:t>
            </a:r>
            <a:endParaRPr lang="pl-PL" sz="2000" b="1" dirty="0" smtClean="0"/>
          </a:p>
          <a:p>
            <a:pPr marL="0" indent="0" algn="just">
              <a:buNone/>
            </a:pPr>
            <a:r>
              <a:rPr lang="pl-PL" sz="2000" b="1" dirty="0" smtClean="0"/>
              <a:t>I </a:t>
            </a:r>
            <a:r>
              <a:rPr lang="pl-PL" sz="2000" b="1" dirty="0"/>
              <a:t>przede wszystkim dziękujemy Panu Kubie </a:t>
            </a:r>
            <a:r>
              <a:rPr lang="pl-PL" sz="2000" b="1" dirty="0" err="1"/>
              <a:t>Strzyczkowskiemu</a:t>
            </a:r>
            <a:r>
              <a:rPr lang="pl-PL" sz="2000" b="1" dirty="0"/>
              <a:t> oraz Dziennikarzom Radia 357 bez których to wszystko nie mogłoby się zadziać!</a:t>
            </a:r>
            <a:endParaRPr lang="pl-PL" sz="2000" b="1" dirty="0" smtClean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57</a:t>
            </a:fld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439074"/>
            <a:ext cx="3361417" cy="162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8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/>
              <a:t>W latach 2014-2016 blisko połowa szkół publicznych </a:t>
            </a:r>
            <a:r>
              <a:rPr lang="pl-PL" dirty="0" smtClean="0"/>
              <a:t>nie </a:t>
            </a:r>
            <a:r>
              <a:rPr lang="pl-PL" dirty="0"/>
              <a:t>zatrudniała na odrębnym etacie ani pedagoga ani psychologa. </a:t>
            </a:r>
            <a:r>
              <a:rPr lang="pl-PL" dirty="0" smtClean="0"/>
              <a:t>W </a:t>
            </a:r>
            <a:r>
              <a:rPr lang="pl-PL" dirty="0"/>
              <a:t>szkołach, w których zatrudnieni byli specjaliści, średnio na jeden etat pedagoga w latach 2014-2016 przypadało 475 uczniów. Liczba ta była jeszcze wyższa w przypadku psychologów i wynosiła aż </a:t>
            </a:r>
            <a:r>
              <a:rPr lang="pl-PL" dirty="0" smtClean="0"/>
              <a:t>1904 (raport NIK </a:t>
            </a:r>
            <a:r>
              <a:rPr lang="pl-PL" dirty="0"/>
              <a:t>o pomocy psychologiczno-pedagogicznej dla uczniów </a:t>
            </a:r>
            <a:r>
              <a:rPr lang="pl-PL" dirty="0" smtClean="0"/>
              <a:t>z 4 lipca 2017 r.).</a:t>
            </a:r>
            <a:endParaRPr lang="pl-PL" b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pl-PL" b="1" dirty="0" smtClean="0">
                <a:solidFill>
                  <a:srgbClr val="FF0000"/>
                </a:solidFill>
              </a:rPr>
              <a:t>Szkoły należące do programu Stypendiów Św. Mikołaja często mierzą się z problemem braku specjalistów: psychologa i pedagoga, a zatrudnienie zewnętrznych firm do pojedynczych działań często wiąże się z kosztami przewyższającymi możliwości społeczności szkolnej</a:t>
            </a:r>
            <a:r>
              <a:rPr lang="pl-PL" dirty="0" smtClean="0"/>
              <a:t>. </a:t>
            </a: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364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2000" dirty="0"/>
              <a:t>C</a:t>
            </a:r>
            <a:r>
              <a:rPr lang="pl-PL" sz="2000" dirty="0" smtClean="0"/>
              <a:t>oraz </a:t>
            </a:r>
            <a:r>
              <a:rPr lang="pl-PL" sz="2000" dirty="0"/>
              <a:t>częściej </a:t>
            </a:r>
            <a:r>
              <a:rPr lang="pl-PL" sz="2000" dirty="0" smtClean="0"/>
              <a:t>podkreśla się </a:t>
            </a:r>
            <a:r>
              <a:rPr lang="pl-PL" sz="2000" dirty="0"/>
              <a:t>znaczenie i sens wzmacniania czynników chroniących zdrowie, a nie tylko zapobiegania czynnikom ryzykownym dla zdrowia. Nowoczesna koncepcja profilaktyki pozytywnej </a:t>
            </a:r>
            <a:r>
              <a:rPr lang="pl-PL" sz="2000" dirty="0" smtClean="0"/>
              <a:t>opisuje </a:t>
            </a:r>
            <a:r>
              <a:rPr lang="pl-PL" sz="2000" dirty="0"/>
              <a:t>mechanizmy, które pozwalają młodym ludziom zachować zdrowie i utrzymać harmonijny </a:t>
            </a:r>
            <a:r>
              <a:rPr lang="pl-PL" sz="2000" dirty="0" smtClean="0"/>
              <a:t>rozwój.</a:t>
            </a:r>
            <a:endParaRPr lang="pl-PL" sz="2000" dirty="0"/>
          </a:p>
          <a:p>
            <a:pPr marL="0" indent="0" algn="just">
              <a:buNone/>
            </a:pPr>
            <a:r>
              <a:rPr lang="pl-PL" sz="2000" b="1" dirty="0" smtClean="0"/>
              <a:t>Wśród cech wspierających zachowanie zdrowia psychicznego wymienia się</a:t>
            </a:r>
            <a:r>
              <a:rPr lang="pl-PL" sz="2000" dirty="0" smtClean="0"/>
              <a:t>: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2000" dirty="0" smtClean="0"/>
              <a:t>umiejętność </a:t>
            </a:r>
            <a:r>
              <a:rPr lang="pl-PL" sz="2000" dirty="0"/>
              <a:t>radzenia sobie z negatywnymi emocjami, stresem, kontrolowania impulsów, </a:t>
            </a:r>
            <a:endParaRPr lang="pl-PL" sz="2000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2000" dirty="0" smtClean="0"/>
              <a:t>umiejętności </a:t>
            </a:r>
            <a:r>
              <a:rPr lang="pl-PL" sz="2000" dirty="0"/>
              <a:t>społeczne (porozumiewania się, nawiązywania i utrzymywania przyjaźni, rozwiązywania konfliktów), </a:t>
            </a:r>
            <a:endParaRPr lang="pl-PL" sz="2000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2000" dirty="0" smtClean="0"/>
              <a:t>pozytywny </a:t>
            </a:r>
            <a:r>
              <a:rPr lang="pl-PL" sz="2000" dirty="0"/>
              <a:t>obraz siebie (wysoka samoocena, wiara w swoje możliwości, poczucie własnej skuteczności, optymizm), </a:t>
            </a:r>
            <a:endParaRPr lang="pl-PL" sz="2000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2000" dirty="0" smtClean="0"/>
              <a:t>wyznaczenie </a:t>
            </a:r>
            <a:r>
              <a:rPr lang="pl-PL" sz="2000" dirty="0"/>
              <a:t>planów i celów życiowych, aspiracje </a:t>
            </a:r>
            <a:r>
              <a:rPr lang="pl-PL" sz="2000" dirty="0" smtClean="0"/>
              <a:t>edukacyjne. </a:t>
            </a:r>
            <a:endParaRPr lang="pl-PL" sz="1600" dirty="0" smtClean="0"/>
          </a:p>
          <a:p>
            <a:pPr marL="0" indent="0" algn="r">
              <a:buNone/>
            </a:pPr>
            <a:r>
              <a:rPr lang="pl-PL" sz="1200" dirty="0" smtClean="0"/>
              <a:t>J</a:t>
            </a:r>
            <a:r>
              <a:rPr lang="pl-PL" sz="1200" dirty="0"/>
              <a:t>. Szymańska, Ochrona zdrowia psychicznego, op. cit. 130 Studia BAS Nr 2(38) </a:t>
            </a:r>
            <a:r>
              <a:rPr lang="pl-PL" sz="1200" dirty="0" smtClean="0"/>
              <a:t>2014.</a:t>
            </a:r>
            <a:endParaRPr lang="pl-PL" sz="1200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6887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pl-PL" sz="4000" b="1" dirty="0" smtClean="0"/>
              <a:t>Należy dążyć do tego, aby środowisko szkolne stanowiło czynnik chroniący przed rozwojem problemów w obszarze zdrowia psychicznego.</a:t>
            </a:r>
          </a:p>
          <a:p>
            <a:pPr marL="0" indent="0" algn="just">
              <a:buNone/>
            </a:pPr>
            <a:endParaRPr lang="pl-PL" sz="4000" b="1" dirty="0" smtClean="0"/>
          </a:p>
          <a:p>
            <a:pPr marL="0" indent="0" algn="just">
              <a:buNone/>
            </a:pPr>
            <a:r>
              <a:rPr lang="pl-PL" sz="4000" dirty="0" smtClean="0"/>
              <a:t>Służy temu budowanie poczucia więzi ze szkołą, dobre relacje w społeczności szkolnej, prospołecznie nastawiona grupa rówieśnicza, zdecydowana niezgoda na przemoc, wymaganie odpowiedzialności, okazja do przeżywania sukcesu i osiągnięć</a:t>
            </a:r>
            <a:r>
              <a:rPr lang="pl-PL" sz="4000" b="1" dirty="0" smtClean="0"/>
              <a:t>.</a:t>
            </a:r>
          </a:p>
          <a:p>
            <a:pPr marL="0" indent="0" algn="just">
              <a:buNone/>
            </a:pPr>
            <a:endParaRPr lang="pl-PL" sz="4000" b="1" dirty="0"/>
          </a:p>
          <a:p>
            <a:pPr marL="0" indent="0" algn="just">
              <a:buNone/>
            </a:pPr>
            <a:r>
              <a:rPr lang="pl-PL" sz="4000" dirty="0" smtClean="0"/>
              <a:t>Należy przygotowywać kadry pedagogiczne </a:t>
            </a:r>
            <a:r>
              <a:rPr lang="pl-PL" sz="4000" dirty="0"/>
              <a:t>do wzmacniania zdrowia psychicznego dzieci i </a:t>
            </a:r>
            <a:r>
              <a:rPr lang="pl-PL" sz="4000" dirty="0" smtClean="0"/>
              <a:t>młodzieży.</a:t>
            </a:r>
          </a:p>
          <a:p>
            <a:pPr marL="0" indent="0" algn="just">
              <a:buNone/>
            </a:pPr>
            <a:endParaRPr lang="pl-PL" dirty="0"/>
          </a:p>
          <a:p>
            <a:pPr marL="0" indent="0" algn="r">
              <a:buNone/>
            </a:pPr>
            <a:r>
              <a:rPr lang="pl-PL" sz="1900" dirty="0"/>
              <a:t>J. Szymańska, Ochrona zdrowia psychicznego, op. cit. 130 Studia BAS Nr 2(38) 2014</a:t>
            </a:r>
            <a:endParaRPr lang="pl-PL" sz="1900" dirty="0" smtClean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577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Rozumieć i pomagać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pl-PL" dirty="0" smtClean="0"/>
              <a:t>Do działań </a:t>
            </a:r>
            <a:r>
              <a:rPr lang="pl-PL" dirty="0"/>
              <a:t>wspierających funkcjonowanie dzieci i młodzieży w okresie pandemii </a:t>
            </a:r>
            <a:r>
              <a:rPr lang="pl-PL" dirty="0" smtClean="0"/>
              <a:t>COVID-19 i po </a:t>
            </a:r>
            <a:r>
              <a:rPr lang="pl-PL" dirty="0"/>
              <a:t>jej zakończeniu </a:t>
            </a:r>
            <a:r>
              <a:rPr lang="pl-PL" dirty="0" smtClean="0"/>
              <a:t>należą:</a:t>
            </a:r>
          </a:p>
          <a:p>
            <a:pPr marL="0" indent="0" algn="just">
              <a:buNone/>
            </a:pPr>
            <a:endParaRPr lang="pl-PL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dirty="0" smtClean="0"/>
              <a:t>działania reintegrujące zespoły klasowe,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dirty="0" smtClean="0"/>
              <a:t>programy profilaktyczne dotyczące higieny i dobrostanu cyfrowego,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dirty="0"/>
              <a:t>przeciwdziałanie cyberprzemocy i </a:t>
            </a:r>
            <a:r>
              <a:rPr lang="pl-PL" dirty="0" smtClean="0"/>
              <a:t>etykieta </a:t>
            </a:r>
            <a:r>
              <a:rPr lang="pl-PL" dirty="0"/>
              <a:t>działań </a:t>
            </a:r>
            <a:r>
              <a:rPr lang="pl-PL" dirty="0" smtClean="0"/>
              <a:t>online,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dirty="0" smtClean="0"/>
              <a:t>radzenie sobie ze stresem,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dirty="0" smtClean="0"/>
              <a:t>prowadzenie działań z zakresu promocji zdrowia i edukacji zdrowotnej nastawionych na zmianę stylu życia na bardziej prozdrowotny.</a:t>
            </a:r>
            <a:endParaRPr lang="pl-PL" sz="1600" dirty="0"/>
          </a:p>
          <a:p>
            <a:pPr marL="0" indent="0" algn="r">
              <a:buNone/>
            </a:pPr>
            <a:endParaRPr lang="pl-PL" sz="1600" dirty="0" smtClean="0"/>
          </a:p>
          <a:p>
            <a:pPr marL="0" indent="0" algn="r">
              <a:buNone/>
            </a:pPr>
            <a:r>
              <a:rPr lang="pl-PL" sz="1600" dirty="0" err="1" smtClean="0"/>
              <a:t>Pyżalski</a:t>
            </a:r>
            <a:r>
              <a:rPr lang="pl-PL" sz="1600" dirty="0"/>
              <a:t>, J. (2021). Zdrowie psychiczne i dobrostan młodych ludzi w czasie </a:t>
            </a:r>
            <a:r>
              <a:rPr lang="pl-PL" sz="1600" dirty="0" smtClean="0"/>
              <a:t>pandemii </a:t>
            </a:r>
            <a:r>
              <a:rPr lang="pl-PL" sz="1600" dirty="0"/>
              <a:t>COVID-19 – przegląd najistotniejszych problemów. Dziecko Krzywdzone. Teoria, badania, praktyka, 20(2), 92–115</a:t>
            </a:r>
            <a:endParaRPr lang="pl-PL" sz="1600" dirty="0" smtClean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Pomocy Psychologicznej Fundacji Świętego Mikołaja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302F6-46DD-4E04-BCD0-E6686210402F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656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1842</TotalTime>
  <Words>3775</Words>
  <Application>Microsoft Office PowerPoint</Application>
  <PresentationFormat>Panoramiczny</PresentationFormat>
  <Paragraphs>443</Paragraphs>
  <Slides>57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57</vt:i4>
      </vt:variant>
    </vt:vector>
  </HeadingPairs>
  <TitlesOfParts>
    <vt:vector size="62" baseType="lpstr">
      <vt:lpstr>Arial</vt:lpstr>
      <vt:lpstr>Calibri</vt:lpstr>
      <vt:lpstr>Calibri Light</vt:lpstr>
      <vt:lpstr>Wingdings</vt:lpstr>
      <vt:lpstr>Motyw pakietu Office</vt:lpstr>
      <vt:lpstr>Prezentacja programu PowerPoint</vt:lpstr>
      <vt:lpstr>Rozumieć i pomagać  </vt:lpstr>
      <vt:lpstr>DIAGNOZA I REKOMENDACJE</vt:lpstr>
      <vt:lpstr>Rozumieć i pomagać  </vt:lpstr>
      <vt:lpstr>Rozumieć i pomagać</vt:lpstr>
      <vt:lpstr>Rozumieć i pomagać</vt:lpstr>
      <vt:lpstr>Rozumieć i pomagać</vt:lpstr>
      <vt:lpstr>Rozumieć i pomagać</vt:lpstr>
      <vt:lpstr>Rozumieć i pomagać</vt:lpstr>
      <vt:lpstr>Rozumieć i pomagać</vt:lpstr>
      <vt:lpstr>REALIZACJA PROGRAMU</vt:lpstr>
      <vt:lpstr>Rozumieć i pomagać</vt:lpstr>
      <vt:lpstr>Rozumieć i pomagać</vt:lpstr>
      <vt:lpstr>Rozumieć i pomagać</vt:lpstr>
      <vt:lpstr>Rozumieć i pomagać</vt:lpstr>
      <vt:lpstr>Rozumieć i pomagać</vt:lpstr>
      <vt:lpstr>Rozumieć i pomagać</vt:lpstr>
      <vt:lpstr>Rozumieć i pomagać</vt:lpstr>
      <vt:lpstr>Rozumieć i pomagać</vt:lpstr>
      <vt:lpstr>Rozumieć i pomagać</vt:lpstr>
      <vt:lpstr>Rozumieć i pomagać</vt:lpstr>
      <vt:lpstr>DZIAŁANIA W SZKOŁACH</vt:lpstr>
      <vt:lpstr>Rozumieć i pomagać</vt:lpstr>
      <vt:lpstr>Rozumieć i pomagać</vt:lpstr>
      <vt:lpstr>Rozumieć i pomagać</vt:lpstr>
      <vt:lpstr>Rozumieć i pomagać</vt:lpstr>
      <vt:lpstr>Rozumieć i pomagać</vt:lpstr>
      <vt:lpstr>Rozumieć i pomagać</vt:lpstr>
      <vt:lpstr>Rozumieć i pomagać</vt:lpstr>
      <vt:lpstr>Rozumieć i pomagać</vt:lpstr>
      <vt:lpstr>Rozumieć i pomagać</vt:lpstr>
      <vt:lpstr>Rozumieć i pomagać</vt:lpstr>
      <vt:lpstr>Rozumieć i pomagać</vt:lpstr>
      <vt:lpstr>Rozumieć i pomagać</vt:lpstr>
      <vt:lpstr>Rozumieć i pomagać</vt:lpstr>
      <vt:lpstr>Rozumieć i pomagać</vt:lpstr>
      <vt:lpstr>Rozumieć i pomagać</vt:lpstr>
      <vt:lpstr>Koordynatorzy o programie </vt:lpstr>
      <vt:lpstr>Rozumieć i pomagać</vt:lpstr>
      <vt:lpstr>Rozumieć i pomagać</vt:lpstr>
      <vt:lpstr>Rozumieć i pomagać</vt:lpstr>
      <vt:lpstr>Rozumieć i pomagać</vt:lpstr>
      <vt:lpstr>Rozumieć i pomagać</vt:lpstr>
      <vt:lpstr>Rozumieć i pomagać</vt:lpstr>
      <vt:lpstr>Rozumieć i pomagać</vt:lpstr>
      <vt:lpstr>Rozumieć i pomagać</vt:lpstr>
      <vt:lpstr>Przykładowe programy w szkołach  </vt:lpstr>
      <vt:lpstr>Rozumieć i pomagać</vt:lpstr>
      <vt:lpstr>Rozumieć i pomagać</vt:lpstr>
      <vt:lpstr>Rozumieć i pomagać</vt:lpstr>
      <vt:lpstr>Rozumieć i pomagać</vt:lpstr>
      <vt:lpstr>Rozumieć i pomagać</vt:lpstr>
      <vt:lpstr>Rozumieć i pomagać</vt:lpstr>
      <vt:lpstr>Rozumieć i pomagać</vt:lpstr>
      <vt:lpstr>Rozumieć i pomagać</vt:lpstr>
      <vt:lpstr>Rozumieć i pomagać</vt:lpstr>
      <vt:lpstr>DZIĘKUJEMY!!!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Anna</dc:creator>
  <cp:lastModifiedBy>Daniel</cp:lastModifiedBy>
  <cp:revision>230</cp:revision>
  <dcterms:created xsi:type="dcterms:W3CDTF">2022-07-18T17:42:02Z</dcterms:created>
  <dcterms:modified xsi:type="dcterms:W3CDTF">2022-08-23T11:20:18Z</dcterms:modified>
</cp:coreProperties>
</file>